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2.xml" ContentType="application/vnd.openxmlformats-officedocument.drawingml.chart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2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2.xml" ContentType="application/vnd.openxmlformats-officedocument.drawingml.chartshapes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7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charts/chart8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charts/chart9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3.xml" ContentType="application/vnd.openxmlformats-officedocument.drawingml.chartshapes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charts/chart10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drawings/drawing4.xml" ContentType="application/vnd.openxmlformats-officedocument.drawingml.chartshapes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charts/chart13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charts/chart14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12190413" cy="7021513"/>
  <p:notesSz cx="6797675" cy="9926638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7">
          <p15:clr>
            <a:srgbClr val="A4A3A4"/>
          </p15:clr>
        </p15:guide>
        <p15:guide id="2" pos="6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E9F6"/>
    <a:srgbClr val="97BAE5"/>
    <a:srgbClr val="548ED4"/>
    <a:srgbClr val="034E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4995" autoAdjust="0"/>
    <p:restoredTop sz="89107" autoAdjust="0"/>
  </p:normalViewPr>
  <p:slideViewPr>
    <p:cSldViewPr>
      <p:cViewPr varScale="1">
        <p:scale>
          <a:sx n="113" d="100"/>
          <a:sy n="113" d="100"/>
        </p:scale>
        <p:origin x="1176" y="102"/>
      </p:cViewPr>
      <p:guideLst>
        <p:guide orient="horz" pos="1757"/>
        <p:guide pos="6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2328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Morawskij\out01\Modele\2019\Dane%20dla%20iMappu\dla%20wykonawcy\Zbiorczy%202015-18%20OK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Morawskij\Out01\Modele\2019\Pliki%20od%20iMappu\Aneks1%20-%20tabela%20wskaznikowa%2015.05.2019%20+%20Polska%20Wschodnia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Morawskij\Out01\Modele\2019\Broszura\Zestawienie%20wska&#378;nik&#243;w.xlsx" TargetMode="Externa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chartUserShapes" Target="../drawings/drawing4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\\Morawskij\Out01\Modele\2019\Pliki%20od%20iMappu\Aneks1%20-%20tabela%20wskaznikowa%2015.05.2019%20+%20Polska%20Wschodnia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\\Morawskij\Out01\Modele\2019\Pliki%20od%20iMappu\Aneks1%20-%20tabela%20wskaznikowa%2015.05.2019%20+%20Polska%20Wschodnia.xlsx" TargetMode="External"/><Relationship Id="rId2" Type="http://schemas.microsoft.com/office/2011/relationships/chartColorStyle" Target="colors12.xml"/><Relationship Id="rId1" Type="http://schemas.microsoft.com/office/2011/relationships/chartStyle" Target="style12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\\Morawskij\Out01\Modele\2019\Pliki%20od%20iMappu\Aneks1%20-%20tabela%20wskaznikowa%2015.05.2019%20+%20Polska%20Wschodnia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Morawskij\Out01\Modele\2019\Broszura\Zestawienie%20wska&#378;nik&#243;w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Morawskij\out01\Modele\2019\Pliki%20od%20iMappu\Aneks1%20-%20tabela%20wskaznikowa%2030.06.2019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Morawskij\out01\Modele\2019\Pliki%20od%20iMappu\Aneks1%20-%20tabela%20wskaznikowa%2030.06.2019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\\Morawskij\out01\Modele\2019\Broszura\Zestawienie%20wska&#378;nik&#243;w%20(Automatycznie%20zapisany).xlsx" TargetMode="Externa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Morawskij\Out01\Modele\2019\Broszura\Zestawienie%20wska&#378;nik&#243;w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\\Morawskij\Out01\Modele\2019\Pliki%20od%20iMappu\Aneks1%20-%20tabela%20wskaznikowa%2015.05.2019%20+%20Polska%20Wschodnia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Morawskij\Out01\Modele\2019\Pliki%20od%20iMappu\Aneks1%20-%20tabela%20wskaznikowa%2015.05.2019%20+%20Polska%20Wschodni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Morawskij\Out01\Modele\2019\Broszura\Zestawienie%20wska&#378;nik&#243;w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1200" b="1" dirty="0" err="1" smtClean="0">
                <a:effectLst/>
              </a:rPr>
              <a:t>Division</a:t>
            </a:r>
            <a:r>
              <a:rPr lang="pl-PL" sz="1200" b="1" baseline="0" dirty="0" smtClean="0">
                <a:effectLst/>
              </a:rPr>
              <a:t> of the EU </a:t>
            </a:r>
            <a:r>
              <a:rPr lang="pl-PL" sz="1200" b="1" baseline="0" dirty="0" err="1" smtClean="0">
                <a:effectLst/>
              </a:rPr>
              <a:t>funds</a:t>
            </a:r>
            <a:r>
              <a:rPr lang="pl-PL" sz="1200" b="1" baseline="0" dirty="0" smtClean="0">
                <a:effectLst/>
              </a:rPr>
              <a:t> </a:t>
            </a:r>
            <a:r>
              <a:rPr lang="pl-PL" sz="1200" b="1" baseline="0" dirty="0" err="1" smtClean="0">
                <a:effectLst/>
              </a:rPr>
              <a:t>among</a:t>
            </a:r>
            <a:r>
              <a:rPr lang="pl-PL" sz="1200" b="1" baseline="0" dirty="0" smtClean="0">
                <a:effectLst/>
              </a:rPr>
              <a:t> </a:t>
            </a:r>
            <a:r>
              <a:rPr lang="pl-PL" sz="1200" b="1" baseline="0" dirty="0" err="1" smtClean="0">
                <a:effectLst/>
              </a:rPr>
              <a:t>operational</a:t>
            </a:r>
            <a:r>
              <a:rPr lang="pl-PL" sz="1200" b="1" baseline="0" dirty="0" smtClean="0">
                <a:effectLst/>
              </a:rPr>
              <a:t> </a:t>
            </a:r>
            <a:r>
              <a:rPr lang="pl-PL" sz="1200" b="1" baseline="0" dirty="0" err="1" smtClean="0">
                <a:effectLst/>
              </a:rPr>
              <a:t>programs</a:t>
            </a:r>
            <a:r>
              <a:rPr lang="pl-PL" sz="1200" b="1" baseline="0" dirty="0" smtClean="0">
                <a:effectLst/>
              </a:rPr>
              <a:t> </a:t>
            </a:r>
            <a:br>
              <a:rPr lang="pl-PL" sz="1200" b="1" baseline="0" dirty="0" smtClean="0">
                <a:effectLst/>
              </a:rPr>
            </a:br>
            <a:r>
              <a:rPr lang="pl-PL" sz="1200" b="1" baseline="0" dirty="0" smtClean="0">
                <a:effectLst/>
              </a:rPr>
              <a:t>of the </a:t>
            </a:r>
            <a:r>
              <a:rPr lang="pl-PL" sz="1200" b="1" baseline="0" dirty="0" err="1" smtClean="0">
                <a:effectLst/>
              </a:rPr>
              <a:t>Partnership</a:t>
            </a:r>
            <a:r>
              <a:rPr lang="pl-PL" sz="1200" b="1" baseline="0" dirty="0" smtClean="0">
                <a:effectLst/>
              </a:rPr>
              <a:t> Agreement 20</a:t>
            </a:r>
            <a:r>
              <a:rPr lang="pl-PL" sz="1200" b="1" dirty="0" smtClean="0">
                <a:effectLst/>
              </a:rPr>
              <a:t>14-2020 and </a:t>
            </a:r>
            <a:r>
              <a:rPr lang="pl-PL" sz="1200" b="1" dirty="0" err="1" smtClean="0">
                <a:effectLst/>
              </a:rPr>
              <a:t>their</a:t>
            </a:r>
            <a:r>
              <a:rPr lang="pl-PL" sz="1200" b="1" dirty="0" smtClean="0">
                <a:effectLst/>
              </a:rPr>
              <a:t> </a:t>
            </a:r>
            <a:r>
              <a:rPr lang="pl-PL" sz="1200" b="1" dirty="0" err="1" smtClean="0">
                <a:effectLst/>
              </a:rPr>
              <a:t>share</a:t>
            </a:r>
            <a:r>
              <a:rPr lang="pl-PL" sz="1200" b="1" baseline="0" dirty="0" smtClean="0">
                <a:effectLst/>
              </a:rPr>
              <a:t> in the EU </a:t>
            </a:r>
            <a:r>
              <a:rPr lang="pl-PL" sz="1200" b="1" baseline="0" dirty="0" err="1" smtClean="0">
                <a:effectLst/>
              </a:rPr>
              <a:t>funds</a:t>
            </a:r>
            <a:endParaRPr lang="en-GB" sz="1200" dirty="0">
              <a:effectLst/>
            </a:endParaRPr>
          </a:p>
        </c:rich>
      </c:tx>
      <c:layout>
        <c:manualLayout>
          <c:xMode val="edge"/>
          <c:yMode val="edge"/>
          <c:x val="0.1267952390201274"/>
          <c:y val="2.626778246139463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0.12197635338011681"/>
          <c:y val="0.19723841264457051"/>
          <c:w val="0.46422256770000686"/>
          <c:h val="0.72803951336347594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Arkusz3!$C$8</c:f>
              <c:strCache>
                <c:ptCount val="1"/>
                <c:pt idx="0">
                  <c:v>OP I&amp;E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val>
            <c:numRef>
              <c:f>Arkusz3!$C$9:$C$12</c:f>
              <c:numCache>
                <c:formatCode>_-* #\ ##0\ _z_ł_-;\-* #\ ##0\ _z_ł_-;_-* "-"??\ _z_ł_-;_-@_-</c:formatCode>
                <c:ptCount val="4"/>
                <c:pt idx="0">
                  <c:v>1612800741.96</c:v>
                </c:pt>
                <c:pt idx="1">
                  <c:v>7857804888.249999</c:v>
                </c:pt>
                <c:pt idx="2">
                  <c:v>10657430705.060001</c:v>
                </c:pt>
                <c:pt idx="3">
                  <c:v>13750758349.57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Arkusz3!$A$9:$A$12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2015</c:v>
                      </c:pt>
                      <c:pt idx="1">
                        <c:v>2016</c:v>
                      </c:pt>
                      <c:pt idx="2">
                        <c:v>2017</c:v>
                      </c:pt>
                      <c:pt idx="3">
                        <c:v>2018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99C7-4CD1-B2EA-1963DDC22135}"/>
            </c:ext>
          </c:extLst>
        </c:ser>
        <c:ser>
          <c:idx val="6"/>
          <c:order val="1"/>
          <c:tx>
            <c:strRef>
              <c:f>Arkusz3!$H$8</c:f>
              <c:strCache>
                <c:ptCount val="1"/>
                <c:pt idx="0">
                  <c:v>ROPs</c:v>
                </c:pt>
              </c:strCache>
            </c:strRef>
          </c:tx>
          <c:spPr>
            <a:solidFill>
              <a:schemeClr val="accent1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val>
            <c:numRef>
              <c:f>Arkusz3!$H$9:$H$12</c:f>
              <c:numCache>
                <c:formatCode>_-* #\ ##0\ _z_ł_-;\-* #\ ##0\ _z_ł_-;_-* "-"??\ _z_ł_-;_-@_-</c:formatCode>
                <c:ptCount val="4"/>
                <c:pt idx="0">
                  <c:v>50260048.210000001</c:v>
                </c:pt>
                <c:pt idx="1">
                  <c:v>3228048361.7599998</c:v>
                </c:pt>
                <c:pt idx="2">
                  <c:v>7693666815.1800003</c:v>
                </c:pt>
                <c:pt idx="3">
                  <c:v>17532393390.560001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Arkusz3!$A$9:$A$12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2015</c:v>
                      </c:pt>
                      <c:pt idx="1">
                        <c:v>2016</c:v>
                      </c:pt>
                      <c:pt idx="2">
                        <c:v>2017</c:v>
                      </c:pt>
                      <c:pt idx="3">
                        <c:v>2018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99C7-4CD1-B2EA-1963DDC22135}"/>
            </c:ext>
          </c:extLst>
        </c:ser>
        <c:ser>
          <c:idx val="5"/>
          <c:order val="2"/>
          <c:tx>
            <c:strRef>
              <c:f>Arkusz3!$G$8</c:f>
              <c:strCache>
                <c:ptCount val="1"/>
                <c:pt idx="0">
                  <c:v>OP KED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Arkusz3!$G$9:$G$12</c:f>
              <c:numCache>
                <c:formatCode>_-* #\ ##0\ _z_ł_-;\-* #\ ##0\ _z_ł_-;_-* "-"??\ _z_ł_-;_-@_-</c:formatCode>
                <c:ptCount val="4"/>
                <c:pt idx="0">
                  <c:v>378088681.14000005</c:v>
                </c:pt>
                <c:pt idx="1">
                  <c:v>1421581860.1599994</c:v>
                </c:pt>
                <c:pt idx="2">
                  <c:v>1730179682.78</c:v>
                </c:pt>
                <c:pt idx="3">
                  <c:v>2077956263.7400012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Arkusz3!$A$9:$A$12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2015</c:v>
                      </c:pt>
                      <c:pt idx="1">
                        <c:v>2016</c:v>
                      </c:pt>
                      <c:pt idx="2">
                        <c:v>2017</c:v>
                      </c:pt>
                      <c:pt idx="3">
                        <c:v>2018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99C7-4CD1-B2EA-1963DDC22135}"/>
            </c:ext>
          </c:extLst>
        </c:ser>
        <c:ser>
          <c:idx val="0"/>
          <c:order val="3"/>
          <c:tx>
            <c:strRef>
              <c:f>Arkusz3!$B$8</c:f>
              <c:strCache>
                <c:ptCount val="1"/>
                <c:pt idx="0">
                  <c:v>OP SG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val>
            <c:numRef>
              <c:f>Arkusz3!$B$9:$B$12</c:f>
              <c:numCache>
                <c:formatCode>_-* #\ ##0\ _z_ł_-;\-* #\ ##0\ _z_ł_-;_-* "-"??\ _z_ł_-;_-@_-</c:formatCode>
                <c:ptCount val="4"/>
                <c:pt idx="0">
                  <c:v>917226.1</c:v>
                </c:pt>
                <c:pt idx="1">
                  <c:v>955405413.56000018</c:v>
                </c:pt>
                <c:pt idx="2">
                  <c:v>1515613505.8999999</c:v>
                </c:pt>
                <c:pt idx="3">
                  <c:v>2931004038.1600003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Arkusz3!$A$9:$A$12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2015</c:v>
                      </c:pt>
                      <c:pt idx="1">
                        <c:v>2016</c:v>
                      </c:pt>
                      <c:pt idx="2">
                        <c:v>2017</c:v>
                      </c:pt>
                      <c:pt idx="3">
                        <c:v>2018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99C7-4CD1-B2EA-1963DDC22135}"/>
            </c:ext>
          </c:extLst>
        </c:ser>
        <c:ser>
          <c:idx val="4"/>
          <c:order val="4"/>
          <c:tx>
            <c:strRef>
              <c:f>Arkusz3!$F$8</c:f>
              <c:strCache>
                <c:ptCount val="1"/>
                <c:pt idx="0">
                  <c:v>OP EP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  <a:ln>
              <a:noFill/>
            </a:ln>
            <a:effectLst/>
          </c:spPr>
          <c:invertIfNegative val="0"/>
          <c:val>
            <c:numRef>
              <c:f>Arkusz3!$F$9:$F$12</c:f>
              <c:numCache>
                <c:formatCode>_-* #\ ##0\ _z_ł_-;\-* #\ ##0\ _z_ł_-;_-* "-"??\ _z_ł_-;_-@_-</c:formatCode>
                <c:ptCount val="4"/>
                <c:pt idx="0">
                  <c:v>45879.3</c:v>
                </c:pt>
                <c:pt idx="1">
                  <c:v>72978586.529999986</c:v>
                </c:pt>
                <c:pt idx="2">
                  <c:v>854169832.37</c:v>
                </c:pt>
                <c:pt idx="3">
                  <c:v>1567075061.4599998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Arkusz3!$A$9:$A$12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2015</c:v>
                      </c:pt>
                      <c:pt idx="1">
                        <c:v>2016</c:v>
                      </c:pt>
                      <c:pt idx="2">
                        <c:v>2017</c:v>
                      </c:pt>
                      <c:pt idx="3">
                        <c:v>2018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4-99C7-4CD1-B2EA-1963DDC22135}"/>
            </c:ext>
          </c:extLst>
        </c:ser>
        <c:ser>
          <c:idx val="2"/>
          <c:order val="5"/>
          <c:tx>
            <c:strRef>
              <c:f>Arkusz3!$D$8</c:f>
              <c:strCache>
                <c:ptCount val="1"/>
                <c:pt idx="0">
                  <c:v>OP DP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Arkusz3!$D$9:$D$12</c:f>
              <c:numCache>
                <c:formatCode>_-* #\ ##0\ _z_ł_-;\-* #\ ##0\ _z_ł_-;_-* "-"??\ _z_ł_-;_-@_-</c:formatCode>
                <c:ptCount val="4"/>
                <c:pt idx="0">
                  <c:v>983707.06</c:v>
                </c:pt>
                <c:pt idx="1">
                  <c:v>25790924.43</c:v>
                </c:pt>
                <c:pt idx="2">
                  <c:v>418269611.18000013</c:v>
                </c:pt>
                <c:pt idx="3">
                  <c:v>582585494.45000029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Arkusz3!$A$9:$A$12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2015</c:v>
                      </c:pt>
                      <c:pt idx="1">
                        <c:v>2016</c:v>
                      </c:pt>
                      <c:pt idx="2">
                        <c:v>2017</c:v>
                      </c:pt>
                      <c:pt idx="3">
                        <c:v>2018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5-99C7-4CD1-B2EA-1963DDC22135}"/>
            </c:ext>
          </c:extLst>
        </c:ser>
        <c:ser>
          <c:idx val="3"/>
          <c:order val="6"/>
          <c:tx>
            <c:strRef>
              <c:f>Arkusz3!$E$8</c:f>
              <c:strCache>
                <c:ptCount val="1"/>
                <c:pt idx="0">
                  <c:v>OP TA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Arkusz3!$E$9:$E$12</c:f>
              <c:numCache>
                <c:formatCode>_-* #\ ##0\ _z_ł_-;\-* #\ ##0\ _z_ł_-;_-* "-"??\ _z_ł_-;_-@_-</c:formatCode>
                <c:ptCount val="4"/>
                <c:pt idx="1">
                  <c:v>298001411.19999999</c:v>
                </c:pt>
                <c:pt idx="2">
                  <c:v>370064297.48000002</c:v>
                </c:pt>
                <c:pt idx="3">
                  <c:v>424723298.40999997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Arkusz3!$A$9:$A$12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2015</c:v>
                      </c:pt>
                      <c:pt idx="1">
                        <c:v>2016</c:v>
                      </c:pt>
                      <c:pt idx="2">
                        <c:v>2017</c:v>
                      </c:pt>
                      <c:pt idx="3">
                        <c:v>2018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6-99C7-4CD1-B2EA-1963DDC221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4605824"/>
        <c:axId val="173882688"/>
      </c:barChart>
      <c:lineChart>
        <c:grouping val="standar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4605824"/>
        <c:axId val="173882688"/>
        <c:extLst>
          <c:ext xmlns:c15="http://schemas.microsoft.com/office/drawing/2012/chart" uri="{02D57815-91ED-43cb-92C2-25804820EDAC}">
            <c15:filteredLineSeries>
              <c15:ser>
                <c:idx val="7"/>
                <c:order val="7"/>
                <c:tx>
                  <c:strRef>
                    <c:extLst>
                      <c:ext uri="{02D57815-91ED-43cb-92C2-25804820EDAC}">
                        <c15:formulaRef>
                          <c15:sqref>Arkusz3!$I$8</c15:sqref>
                        </c15:formulaRef>
                      </c:ext>
                    </c:extLst>
                    <c:strCache>
                      <c:ptCount val="1"/>
                      <c:pt idx="0">
                        <c:v>2007-2013</c:v>
                      </c:pt>
                    </c:strCache>
                  </c:strRef>
                </c:tx>
                <c:spPr>
                  <a:ln w="28575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none"/>
                </c:marker>
                <c:val>
                  <c:numRef>
                    <c:extLst>
                      <c:ext uri="{02D57815-91ED-43cb-92C2-25804820EDAC}">
                        <c15:formulaRef>
                          <c15:sqref>Arkusz3!$I$9:$I$12</c15:sqref>
                        </c15:formulaRef>
                      </c:ext>
                    </c:extLst>
                    <c:numCache>
                      <c:formatCode>_-* #\ ##0_-;\-* #\ ##0_-;_-* "-"??_-;_-@_-</c:formatCode>
                      <c:ptCount val="4"/>
                      <c:pt idx="0">
                        <c:v>43127929744.787193</c:v>
                      </c:pt>
                      <c:pt idx="1">
                        <c:v>18645298903.086166</c:v>
                      </c:pt>
                      <c:pt idx="2">
                        <c:v>1170428.3700000001</c:v>
                      </c:pt>
                      <c:pt idx="3">
                        <c:v>365512.42</c:v>
                      </c:pt>
                    </c:numCache>
                  </c:numRef>
                </c:val>
                <c:smooth val="0"/>
                <c:extLst>
                  <c:ext uri="{02D57815-91ED-43cb-92C2-25804820EDAC}">
                    <c15:filteredCategoryTitle>
                      <c15:cat>
                        <c:numRef>
                          <c:extLst>
                            <c:ext uri="{02D57815-91ED-43cb-92C2-25804820EDAC}">
                              <c15:formulaRef>
                                <c15:sqref>Arkusz3!$A$9:$A$12</c15:sqref>
                              </c15:formulaRef>
                            </c:ext>
                          </c:extLst>
                          <c:numCache>
                            <c:formatCode>General</c:formatCode>
                            <c:ptCount val="4"/>
                            <c:pt idx="0">
                              <c:v>2015</c:v>
                            </c:pt>
                            <c:pt idx="1">
                              <c:v>2016</c:v>
                            </c:pt>
                            <c:pt idx="2">
                              <c:v>2017</c:v>
                            </c:pt>
                            <c:pt idx="3">
                              <c:v>2018</c:v>
                            </c:pt>
                          </c:numCache>
                        </c:numRef>
                      </c15:cat>
                    </c15:filteredCategoryTitle>
                  </c:ext>
                  <c:ext xmlns:c16="http://schemas.microsoft.com/office/drawing/2014/chart" uri="{C3380CC4-5D6E-409C-BE32-E72D297353CC}">
                    <c16:uniqueId val="{00000008-99C7-4CD1-B2EA-1963DDC22135}"/>
                  </c:ext>
                </c:extLst>
              </c15:ser>
            </c15:filteredLineSeries>
          </c:ext>
        </c:extLst>
      </c:lineChart>
      <c:lineChart>
        <c:grouping val="stacked"/>
        <c:varyColors val="0"/>
        <c:ser>
          <c:idx val="8"/>
          <c:order val="8"/>
          <c:tx>
            <c:strRef>
              <c:f>Arkusz3!$J$8</c:f>
              <c:strCache>
                <c:ptCount val="1"/>
                <c:pt idx="0">
                  <c:v>share of the PA 2014-2020 in the EU funds</c:v>
                </c:pt>
              </c:strCache>
            </c:strRef>
          </c:tx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75000"/>
                </a:schemeClr>
              </a:solidFill>
              <a:ln w="34925">
                <a:solidFill>
                  <a:schemeClr val="accent3">
                    <a:lumMod val="75000"/>
                  </a:schemeClr>
                </a:solidFill>
              </a:ln>
              <a:effectLst/>
            </c:spPr>
          </c:marker>
          <c:val>
            <c:numRef>
              <c:f>Arkusz3!$J$9:$J$12</c:f>
              <c:numCache>
                <c:formatCode>0.0%</c:formatCode>
                <c:ptCount val="4"/>
                <c:pt idx="0">
                  <c:v>4.5230238571033379E-2</c:v>
                </c:pt>
                <c:pt idx="1">
                  <c:v>0.42638516141382155</c:v>
                </c:pt>
                <c:pt idx="2">
                  <c:v>0.9999496385575769</c:v>
                </c:pt>
                <c:pt idx="3">
                  <c:v>0.99999059578245453</c:v>
                </c:pt>
              </c:numCache>
            </c:numRef>
          </c:val>
          <c:smooth val="0"/>
          <c:extLs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Arkusz3!$A$9:$A$12</c15:sqref>
                        </c15:formulaRef>
                      </c:ext>
                    </c:extLst>
                    <c:numCache>
                      <c:formatCode>General</c:formatCode>
                      <c:ptCount val="4"/>
                      <c:pt idx="0">
                        <c:v>2015</c:v>
                      </c:pt>
                      <c:pt idx="1">
                        <c:v>2016</c:v>
                      </c:pt>
                      <c:pt idx="2">
                        <c:v>2017</c:v>
                      </c:pt>
                      <c:pt idx="3">
                        <c:v>2018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7-99C7-4CD1-B2EA-1963DDC221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4606336"/>
        <c:axId val="175054848"/>
      </c:lineChart>
      <c:catAx>
        <c:axId val="174605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3882688"/>
        <c:crosses val="autoZero"/>
        <c:auto val="1"/>
        <c:lblAlgn val="ctr"/>
        <c:lblOffset val="100"/>
        <c:noMultiLvlLbl val="0"/>
      </c:catAx>
      <c:valAx>
        <c:axId val="173882688"/>
        <c:scaling>
          <c:orientation val="minMax"/>
          <c:max val="40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4605824"/>
        <c:crosses val="autoZero"/>
        <c:crossBetween val="between"/>
        <c:majorUnit val="4000000000"/>
        <c:dispUnits>
          <c:builtInUnit val="billions"/>
          <c:dispUnitsLbl>
            <c:layout>
              <c:manualLayout>
                <c:xMode val="edge"/>
                <c:yMode val="edge"/>
                <c:x val="1.2518290615057897E-2"/>
                <c:y val="0.18848248515743896"/>
              </c:manualLayout>
            </c:layout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8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pl-PL" dirty="0" smtClean="0"/>
                    <a:t>PLN </a:t>
                  </a:r>
                  <a:r>
                    <a:rPr lang="pl-PL" dirty="0" err="1" smtClean="0"/>
                    <a:t>billion</a:t>
                  </a:r>
                  <a:endParaRPr lang="en-GB" dirty="0"/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</c:dispUnitsLbl>
        </c:dispUnits>
      </c:valAx>
      <c:valAx>
        <c:axId val="175054848"/>
        <c:scaling>
          <c:orientation val="minMax"/>
          <c:max val="1"/>
        </c:scaling>
        <c:delete val="0"/>
        <c:axPos val="r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4606336"/>
        <c:crosses val="max"/>
        <c:crossBetween val="between"/>
      </c:valAx>
      <c:catAx>
        <c:axId val="17460633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50548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67861490964833249"/>
          <c:y val="0.28505347090940764"/>
          <c:w val="0.31296367458073354"/>
          <c:h val="0.5593360019377947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>
      <a:solidFill>
        <a:schemeClr val="accent5">
          <a:shade val="80000"/>
          <a:hueOff val="0"/>
          <a:satOff val="0"/>
          <a:lumOff val="0"/>
        </a:schemeClr>
      </a:solidFill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l">
              <a:defRPr sz="9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pl-PL" sz="1200" b="1" dirty="0" err="1" smtClean="0">
                <a:effectLst/>
              </a:rPr>
              <a:t>Impact</a:t>
            </a:r>
            <a:r>
              <a:rPr lang="pl-PL" sz="1200" b="1" dirty="0" smtClean="0">
                <a:effectLst/>
              </a:rPr>
              <a:t> of the </a:t>
            </a:r>
            <a:r>
              <a:rPr lang="pl-PL" sz="1200" b="1" dirty="0" err="1" smtClean="0">
                <a:effectLst/>
              </a:rPr>
              <a:t>Cohesion</a:t>
            </a:r>
            <a:r>
              <a:rPr lang="pl-PL" sz="1200" b="1" dirty="0" smtClean="0">
                <a:effectLst/>
              </a:rPr>
              <a:t> Policy</a:t>
            </a:r>
            <a:r>
              <a:rPr lang="pl-PL" sz="1200" b="1" baseline="0" dirty="0" smtClean="0">
                <a:effectLst/>
              </a:rPr>
              <a:t> on the </a:t>
            </a:r>
            <a:r>
              <a:rPr lang="pl-PL" sz="1200" b="1" baseline="0" dirty="0" err="1" smtClean="0">
                <a:effectLst/>
              </a:rPr>
              <a:t>unemployment</a:t>
            </a:r>
            <a:r>
              <a:rPr lang="pl-PL" sz="1200" b="1" baseline="0" dirty="0" smtClean="0">
                <a:effectLst/>
              </a:rPr>
              <a:t> </a:t>
            </a:r>
            <a:r>
              <a:rPr lang="pl-PL" sz="1200" b="1" baseline="0" dirty="0" err="1" smtClean="0">
                <a:effectLst/>
              </a:rPr>
              <a:t>rate</a:t>
            </a:r>
            <a:r>
              <a:rPr lang="pl-PL" sz="1200" b="1" baseline="0" dirty="0" smtClean="0">
                <a:effectLst/>
              </a:rPr>
              <a:t> </a:t>
            </a:r>
            <a:br>
              <a:rPr lang="pl-PL" sz="1200" b="1" baseline="0" dirty="0" smtClean="0">
                <a:effectLst/>
              </a:rPr>
            </a:br>
            <a:r>
              <a:rPr lang="pl-PL" sz="1200" b="1" baseline="0" dirty="0" smtClean="0">
                <a:effectLst/>
              </a:rPr>
              <a:t>in Poland (</a:t>
            </a:r>
            <a:r>
              <a:rPr lang="pl-PL" sz="1200" b="1" baseline="0" dirty="0" err="1" smtClean="0">
                <a:effectLst/>
              </a:rPr>
              <a:t>people</a:t>
            </a:r>
            <a:r>
              <a:rPr lang="pl-PL" sz="1200" b="1" baseline="0" dirty="0" smtClean="0">
                <a:effectLst/>
              </a:rPr>
              <a:t> </a:t>
            </a:r>
            <a:r>
              <a:rPr lang="pl-PL" sz="1200" b="1" baseline="0" dirty="0" err="1" smtClean="0">
                <a:effectLst/>
              </a:rPr>
              <a:t>aged</a:t>
            </a:r>
            <a:r>
              <a:rPr lang="pl-PL" sz="1200" b="1" baseline="0" dirty="0" smtClean="0">
                <a:effectLst/>
              </a:rPr>
              <a:t> </a:t>
            </a:r>
            <a:r>
              <a:rPr lang="pl-PL" sz="1200" b="1" baseline="0" dirty="0" err="1" smtClean="0">
                <a:effectLst/>
              </a:rPr>
              <a:t>over</a:t>
            </a:r>
            <a:r>
              <a:rPr lang="pl-PL" sz="1200" b="1" baseline="0" dirty="0" smtClean="0">
                <a:effectLst/>
              </a:rPr>
              <a:t> 15) </a:t>
            </a:r>
            <a:r>
              <a:rPr lang="pl-PL" sz="1200" b="1" dirty="0" smtClean="0">
                <a:effectLst/>
              </a:rPr>
              <a:t>in</a:t>
            </a:r>
            <a:r>
              <a:rPr lang="pl-PL" sz="1200" b="1" baseline="0" dirty="0" smtClean="0">
                <a:effectLst/>
              </a:rPr>
              <a:t> the </a:t>
            </a:r>
            <a:r>
              <a:rPr lang="pl-PL" sz="1200" b="1" baseline="0" dirty="0" err="1" smtClean="0">
                <a:effectLst/>
              </a:rPr>
              <a:t>years</a:t>
            </a:r>
            <a:r>
              <a:rPr lang="pl-PL" sz="1200" b="1" dirty="0" smtClean="0">
                <a:effectLst/>
              </a:rPr>
              <a:t> 2004-2018 </a:t>
            </a:r>
            <a:endParaRPr lang="en-GB" sz="1200" b="1" dirty="0">
              <a:effectLst/>
            </a:endParaRPr>
          </a:p>
        </c:rich>
      </c:tx>
      <c:layout>
        <c:manualLayout>
          <c:xMode val="edge"/>
          <c:yMode val="edge"/>
          <c:x val="0.1450747992379497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l">
            <a:defRPr sz="9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5.7972222222222224E-2"/>
          <c:y val="0.16690026773761715"/>
          <c:w val="0.93418775720164604"/>
          <c:h val="0.5322064909454504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'st. bezr. 15+'!$I$30</c:f>
              <c:strCache>
                <c:ptCount val="1"/>
                <c:pt idx="0">
                  <c:v>value of the indicator under scenario with the EU funds</c:v>
                </c:pt>
              </c:strCache>
            </c:strRef>
          </c:tx>
          <c:spPr>
            <a:solidFill>
              <a:srgbClr val="548ED4"/>
            </a:solidFill>
            <a:ln>
              <a:noFill/>
            </a:ln>
            <a:effectLst/>
          </c:spPr>
          <c:invertIfNegative val="0"/>
          <c:cat>
            <c:numRef>
              <c:f>'st. bezr. 15+'!$H$31:$H$45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'st. bezr. 15+'!$I$31:$I$45</c:f>
              <c:numCache>
                <c:formatCode>_-* #\ ##0.0\ _z_ł_-;\-* #\ ##0.0\ _z_ł_-;_-* "-"??\ _z_ł_-;_-@_-</c:formatCode>
                <c:ptCount val="15"/>
                <c:pt idx="0">
                  <c:v>19.072686299676462</c:v>
                </c:pt>
                <c:pt idx="1">
                  <c:v>17.746052094866265</c:v>
                </c:pt>
                <c:pt idx="2">
                  <c:v>13.8405587469521</c:v>
                </c:pt>
                <c:pt idx="3">
                  <c:v>9.60182213970924</c:v>
                </c:pt>
                <c:pt idx="4">
                  <c:v>7.1173686840480883</c:v>
                </c:pt>
                <c:pt idx="5">
                  <c:v>8.1665133021974512</c:v>
                </c:pt>
                <c:pt idx="6">
                  <c:v>9.6371610612440364</c:v>
                </c:pt>
                <c:pt idx="7">
                  <c:v>9.6319567035213236</c:v>
                </c:pt>
                <c:pt idx="8">
                  <c:v>10.087716768839497</c:v>
                </c:pt>
                <c:pt idx="9">
                  <c:v>10.325679988018848</c:v>
                </c:pt>
                <c:pt idx="10">
                  <c:v>8.989976073397866</c:v>
                </c:pt>
                <c:pt idx="11">
                  <c:v>7.5010639399132746</c:v>
                </c:pt>
                <c:pt idx="12">
                  <c:v>6.16095896363331</c:v>
                </c:pt>
                <c:pt idx="13">
                  <c:v>4.8874706079946248</c:v>
                </c:pt>
                <c:pt idx="14">
                  <c:v>3.8452564282047694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AE-47D5-BEAE-C81DDDC31A91}"/>
            </c:ext>
          </c:extLst>
        </c:ser>
        <c:ser>
          <c:idx val="3"/>
          <c:order val="3"/>
          <c:tx>
            <c:strRef>
              <c:f>'st. bezr. 15+'!$L$30</c:f>
              <c:strCache>
                <c:ptCount val="1"/>
              </c:strCache>
            </c:strRef>
          </c:tx>
          <c:spPr>
            <a:solidFill>
              <a:schemeClr val="accent5">
                <a:tint val="58000"/>
              </a:schemeClr>
            </a:solidFill>
            <a:ln>
              <a:noFill/>
            </a:ln>
            <a:effectLst/>
          </c:spPr>
          <c:invertIfNegative val="0"/>
          <c:cat>
            <c:numRef>
              <c:f>'st. bezr. 15+'!$H$31:$H$45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'st. bezr. 15+'!$L$31:$L$50</c:f>
              <c:numCache>
                <c:formatCode>General</c:formatCode>
                <c:ptCount val="20"/>
              </c:numCache>
            </c:numRef>
          </c:val>
          <c:extLst>
            <c:ext xmlns:c16="http://schemas.microsoft.com/office/drawing/2014/chart" uri="{C3380CC4-5D6E-409C-BE32-E72D297353CC}">
              <c16:uniqueId val="{00000001-ACAE-47D5-BEAE-C81DDDC31A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100"/>
        <c:axId val="180377600"/>
        <c:axId val="159926528"/>
      </c:barChart>
      <c:barChart>
        <c:barDir val="col"/>
        <c:grouping val="stacked"/>
        <c:varyColors val="0"/>
        <c:ser>
          <c:idx val="1"/>
          <c:order val="1"/>
          <c:tx>
            <c:strRef>
              <c:f>'st. bezr. 15+'!$J$30</c:f>
              <c:strCache>
                <c:ptCount val="1"/>
                <c:pt idx="0">
                  <c:v>value of the indicator under scenario without the EU funds</c:v>
                </c:pt>
              </c:strCache>
            </c:strRef>
          </c:tx>
          <c:spPr>
            <a:solidFill>
              <a:srgbClr val="97BAE5"/>
            </a:solidFill>
            <a:ln>
              <a:noFill/>
            </a:ln>
            <a:effectLst/>
          </c:spPr>
          <c:invertIfNegative val="0"/>
          <c:cat>
            <c:numRef>
              <c:f>'st. bezr. 15+'!$H$31:$H$45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'st. bezr. 15+'!$J$31:$J$45</c:f>
              <c:numCache>
                <c:formatCode>_-* #\ ##0.0\ _z_ł_-;\-* #\ ##0.0\ _z_ł_-;_-* "-"??\ _z_ł_-;_-@_-</c:formatCode>
                <c:ptCount val="15"/>
                <c:pt idx="0">
                  <c:v>19.130252616299835</c:v>
                </c:pt>
                <c:pt idx="1">
                  <c:v>18.017219317309742</c:v>
                </c:pt>
                <c:pt idx="2">
                  <c:v>14.545230338897669</c:v>
                </c:pt>
                <c:pt idx="3">
                  <c:v>10.546290699132951</c:v>
                </c:pt>
                <c:pt idx="4">
                  <c:v>7.9312357789910397</c:v>
                </c:pt>
                <c:pt idx="5">
                  <c:v>9.2912732554126833</c:v>
                </c:pt>
                <c:pt idx="6">
                  <c:v>11.619548694782178</c:v>
                </c:pt>
                <c:pt idx="7">
                  <c:v>12.182167042359096</c:v>
                </c:pt>
                <c:pt idx="8">
                  <c:v>13.142854974907756</c:v>
                </c:pt>
                <c:pt idx="9">
                  <c:v>13.745367200192932</c:v>
                </c:pt>
                <c:pt idx="10">
                  <c:v>12.120979701874228</c:v>
                </c:pt>
                <c:pt idx="11">
                  <c:v>10.119882264028163</c:v>
                </c:pt>
                <c:pt idx="12">
                  <c:v>8.1188437660882826</c:v>
                </c:pt>
                <c:pt idx="13">
                  <c:v>6.1968023377228505</c:v>
                </c:pt>
                <c:pt idx="14">
                  <c:v>4.8310659192784788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AE-47D5-BEAE-C81DDDC31A91}"/>
            </c:ext>
          </c:extLst>
        </c:ser>
        <c:ser>
          <c:idx val="2"/>
          <c:order val="2"/>
          <c:tx>
            <c:strRef>
              <c:f>'st. bezr. 15+'!$K$30</c:f>
              <c:strCache>
                <c:ptCount val="1"/>
                <c:pt idx="0">
                  <c:v>impact of the EU funds</c:v>
                </c:pt>
              </c:strCache>
            </c:strRef>
          </c:tx>
          <c:spPr>
            <a:solidFill>
              <a:srgbClr val="DEE9F6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0"/>
                  <c:y val="-6.424835678251185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ACAE-47D5-BEAE-C81DDDC31A91}"/>
                </c:ext>
              </c:extLst>
            </c:dLbl>
            <c:dLbl>
              <c:idx val="4"/>
              <c:layout>
                <c:manualLayout>
                  <c:x val="-7.1866411397682443E-17"/>
                  <c:y val="-6.05875529892782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ACAE-47D5-BEAE-C81DDDC31A91}"/>
                </c:ext>
              </c:extLst>
            </c:dLbl>
            <c:dLbl>
              <c:idx val="5"/>
              <c:layout>
                <c:manualLayout>
                  <c:x val="-7.1866411397682443E-17"/>
                  <c:y val="-6.706503645291901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ACAE-47D5-BEAE-C81DDDC31A91}"/>
                </c:ext>
              </c:extLst>
            </c:dLbl>
            <c:dLbl>
              <c:idx val="6"/>
              <c:layout>
                <c:manualLayout>
                  <c:x val="0"/>
                  <c:y val="-7.601191868070288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ACAE-47D5-BEAE-C81DDDC31A91}"/>
                </c:ext>
              </c:extLst>
            </c:dLbl>
            <c:dLbl>
              <c:idx val="7"/>
              <c:layout>
                <c:manualLayout>
                  <c:x val="-7.1866411397682443E-17"/>
                  <c:y val="-7.812246050837294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ACAE-47D5-BEAE-C81DDDC31A91}"/>
                </c:ext>
              </c:extLst>
            </c:dLbl>
            <c:dLbl>
              <c:idx val="8"/>
              <c:layout>
                <c:manualLayout>
                  <c:x val="-1.1976884961618809E-16"/>
                  <c:y val="-7.868206157965193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ACAE-47D5-BEAE-C81DDDC31A91}"/>
                </c:ext>
              </c:extLst>
            </c:dLbl>
            <c:dLbl>
              <c:idx val="9"/>
              <c:layout>
                <c:manualLayout>
                  <c:x val="0"/>
                  <c:y val="-9.274854315659822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ACAE-47D5-BEAE-C81DDDC31A91}"/>
                </c:ext>
              </c:extLst>
            </c:dLbl>
            <c:dLbl>
              <c:idx val="10"/>
              <c:layout>
                <c:manualLayout>
                  <c:x val="0"/>
                  <c:y val="-8.490361445783133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ACAE-47D5-BEAE-C81DDDC31A91}"/>
                </c:ext>
              </c:extLst>
            </c:dLbl>
            <c:dLbl>
              <c:idx val="11"/>
              <c:layout>
                <c:manualLayout>
                  <c:x val="0"/>
                  <c:y val="-8.283714609181644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ACAE-47D5-BEAE-C81DDDC31A91}"/>
                </c:ext>
              </c:extLst>
            </c:dLbl>
            <c:dLbl>
              <c:idx val="12"/>
              <c:layout>
                <c:manualLayout>
                  <c:x val="0"/>
                  <c:y val="-8.818943941916110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ACAE-47D5-BEAE-C81DDDC31A91}"/>
                </c:ext>
              </c:extLst>
            </c:dLbl>
            <c:dLbl>
              <c:idx val="13"/>
              <c:layout>
                <c:manualLayout>
                  <c:x val="0"/>
                  <c:y val="-6.98085556124066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ACAE-47D5-BEAE-C81DDDC31A91}"/>
                </c:ext>
              </c:extLst>
            </c:dLbl>
            <c:dLbl>
              <c:idx val="14"/>
              <c:layout>
                <c:manualLayout>
                  <c:x val="-1.4373282279536489E-16"/>
                  <c:y val="-7.53071699615906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ACAE-47D5-BEAE-C81DDDC31A91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'st. bezr. 15+'!$H$31:$H$45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'st. bezr. 15+'!$K$31:$K$45</c:f>
              <c:numCache>
                <c:formatCode>_-* #\ ##0.0\ _z_ł_-;\-* #\ ##0.0\ _z_ł_-;_-* "-"?\ _z_ł_-;_-@_-</c:formatCode>
                <c:ptCount val="15"/>
                <c:pt idx="0">
                  <c:v>-5.7566316623372416E-2</c:v>
                </c:pt>
                <c:pt idx="1">
                  <c:v>-0.27116722244347713</c:v>
                </c:pt>
                <c:pt idx="2">
                  <c:v>-0.70467159194556928</c:v>
                </c:pt>
                <c:pt idx="3">
                  <c:v>-0.94446855942371144</c:v>
                </c:pt>
                <c:pt idx="4">
                  <c:v>-0.8138670949429514</c:v>
                </c:pt>
                <c:pt idx="5">
                  <c:v>-1.1247599532152321</c:v>
                </c:pt>
                <c:pt idx="6">
                  <c:v>-1.9823876335381421</c:v>
                </c:pt>
                <c:pt idx="7">
                  <c:v>-2.5502103388377719</c:v>
                </c:pt>
                <c:pt idx="8">
                  <c:v>-3.0551382060682588</c:v>
                </c:pt>
                <c:pt idx="9">
                  <c:v>-3.4196872121740842</c:v>
                </c:pt>
                <c:pt idx="10">
                  <c:v>-3.1310036284763623</c:v>
                </c:pt>
                <c:pt idx="11">
                  <c:v>-2.6188183241148888</c:v>
                </c:pt>
                <c:pt idx="12">
                  <c:v>-1.9578848024549727</c:v>
                </c:pt>
                <c:pt idx="13">
                  <c:v>-1.3093317297282256</c:v>
                </c:pt>
                <c:pt idx="14">
                  <c:v>-0.98580949107370941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ACAE-47D5-BEAE-C81DDDC31A9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80378112"/>
        <c:axId val="159914176"/>
      </c:barChart>
      <c:catAx>
        <c:axId val="1803776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59926528"/>
        <c:crosses val="autoZero"/>
        <c:auto val="1"/>
        <c:lblAlgn val="ctr"/>
        <c:lblOffset val="100"/>
        <c:noMultiLvlLbl val="0"/>
      </c:catAx>
      <c:valAx>
        <c:axId val="159926528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80377600"/>
        <c:crosses val="autoZero"/>
        <c:crossBetween val="between"/>
      </c:valAx>
      <c:valAx>
        <c:axId val="159914176"/>
        <c:scaling>
          <c:orientation val="minMax"/>
        </c:scaling>
        <c:delete val="1"/>
        <c:axPos val="r"/>
        <c:numFmt formatCode="_-* #\ ##0.0\ _z_ł_-;\-* #\ ##0.0\ _z_ł_-;_-* &quot;-&quot;??\ _z_ł_-;_-@_-" sourceLinked="1"/>
        <c:majorTickMark val="out"/>
        <c:minorTickMark val="none"/>
        <c:tickLblPos val="nextTo"/>
        <c:crossAx val="180378112"/>
        <c:crosses val="max"/>
        <c:crossBetween val="between"/>
      </c:valAx>
      <c:catAx>
        <c:axId val="18037811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991417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5.8257136144407577E-2"/>
          <c:y val="0.81111197204665286"/>
          <c:w val="0.54182391911159844"/>
          <c:h val="0.186289724488327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800">
          <a:latin typeface="Arial Narrow" panose="020B0606020202030204" pitchFamily="34" charset="0"/>
        </a:defRPr>
      </a:pPr>
      <a:endParaRPr lang="cs-CZ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pl-PL" sz="1400" b="1" dirty="0" err="1" smtClean="0">
                <a:effectLst/>
              </a:rPr>
              <a:t>Impact</a:t>
            </a:r>
            <a:r>
              <a:rPr lang="pl-PL" sz="1400" b="1" dirty="0" smtClean="0">
                <a:effectLst/>
              </a:rPr>
              <a:t> of the </a:t>
            </a:r>
            <a:r>
              <a:rPr lang="pl-PL" sz="1400" b="1" dirty="0" err="1" smtClean="0">
                <a:effectLst/>
              </a:rPr>
              <a:t>Cohesion</a:t>
            </a:r>
            <a:r>
              <a:rPr lang="pl-PL" sz="1400" b="1" baseline="0" dirty="0" smtClean="0">
                <a:effectLst/>
              </a:rPr>
              <a:t> Policy on </a:t>
            </a:r>
            <a:r>
              <a:rPr lang="pl-PL" sz="1400" b="1" baseline="0" dirty="0" err="1" smtClean="0">
                <a:effectLst/>
              </a:rPr>
              <a:t>unemployment</a:t>
            </a:r>
            <a:r>
              <a:rPr lang="pl-PL" sz="1400" b="1" baseline="0" dirty="0" smtClean="0">
                <a:effectLst/>
              </a:rPr>
              <a:t> </a:t>
            </a:r>
            <a:r>
              <a:rPr lang="pl-PL" sz="1400" b="1" baseline="0" dirty="0" err="1" smtClean="0">
                <a:effectLst/>
              </a:rPr>
              <a:t>rate</a:t>
            </a:r>
            <a:r>
              <a:rPr lang="pl-PL" sz="1400" b="1" baseline="0" dirty="0" smtClean="0">
                <a:effectLst/>
              </a:rPr>
              <a:t> (</a:t>
            </a:r>
            <a:r>
              <a:rPr lang="pl-PL" sz="1400" b="1" baseline="0" dirty="0" err="1" smtClean="0">
                <a:effectLst/>
              </a:rPr>
              <a:t>people</a:t>
            </a:r>
            <a:r>
              <a:rPr lang="pl-PL" sz="1400" b="1" baseline="0" dirty="0" smtClean="0">
                <a:effectLst/>
              </a:rPr>
              <a:t> </a:t>
            </a:r>
            <a:r>
              <a:rPr lang="pl-PL" sz="1400" b="1" baseline="0" dirty="0" err="1" smtClean="0">
                <a:effectLst/>
              </a:rPr>
              <a:t>aged</a:t>
            </a:r>
            <a:r>
              <a:rPr lang="pl-PL" sz="1400" b="1" baseline="0" dirty="0" smtClean="0">
                <a:effectLst/>
              </a:rPr>
              <a:t> </a:t>
            </a:r>
            <a:r>
              <a:rPr lang="pl-PL" sz="1400" b="1" baseline="0" dirty="0" err="1" smtClean="0">
                <a:effectLst/>
              </a:rPr>
              <a:t>over</a:t>
            </a:r>
            <a:r>
              <a:rPr lang="pl-PL" sz="1400" b="1" baseline="0" dirty="0" smtClean="0">
                <a:effectLst/>
              </a:rPr>
              <a:t> 15) </a:t>
            </a:r>
            <a:br>
              <a:rPr lang="pl-PL" sz="1400" b="1" baseline="0" dirty="0" smtClean="0">
                <a:effectLst/>
              </a:rPr>
            </a:br>
            <a:r>
              <a:rPr lang="pl-PL" sz="1400" b="1" baseline="0" dirty="0" smtClean="0">
                <a:effectLst/>
              </a:rPr>
              <a:t>in </a:t>
            </a:r>
            <a:r>
              <a:rPr lang="pl-PL" sz="1400" b="1" baseline="0" dirty="0" err="1" smtClean="0">
                <a:effectLst/>
              </a:rPr>
              <a:t>voivodeships</a:t>
            </a:r>
            <a:r>
              <a:rPr lang="pl-PL" sz="1400" b="1" baseline="0" dirty="0" smtClean="0">
                <a:effectLst/>
              </a:rPr>
              <a:t>, in the period</a:t>
            </a:r>
            <a:r>
              <a:rPr lang="pl-PL" sz="1400" b="1" dirty="0" smtClean="0">
                <a:effectLst/>
              </a:rPr>
              <a:t> 2004-2018 </a:t>
            </a:r>
            <a:endParaRPr lang="en-GB" sz="1400" dirty="0">
              <a:effectLst/>
            </a:endParaRPr>
          </a:p>
        </c:rich>
      </c:tx>
      <c:layout>
        <c:manualLayout>
          <c:xMode val="edge"/>
          <c:yMode val="edge"/>
          <c:x val="0.16387272243143519"/>
          <c:y val="3.730888875595019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6.4151292682617572E-2"/>
          <c:y val="9.7063200242708078E-2"/>
          <c:w val="0.91270518721391725"/>
          <c:h val="0.77103104996880689"/>
        </c:manualLayout>
      </c:layout>
      <c:bubbleChart>
        <c:varyColors val="0"/>
        <c:ser>
          <c:idx val="0"/>
          <c:order val="0"/>
          <c:spPr>
            <a:solidFill>
              <a:srgbClr val="97BAE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4260-438B-B52E-97EBC9E3AD7A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4260-438B-B52E-97EBC9E3AD7A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4260-438B-B52E-97EBC9E3AD7A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4260-438B-B52E-97EBC9E3AD7A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4260-438B-B52E-97EBC9E3AD7A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4260-438B-B52E-97EBC9E3AD7A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4260-438B-B52E-97EBC9E3AD7A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4260-438B-B52E-97EBC9E3AD7A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4260-438B-B52E-97EBC9E3AD7A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4260-438B-B52E-97EBC9E3AD7A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4260-438B-B52E-97EBC9E3AD7A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7-4260-438B-B52E-97EBC9E3AD7A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9-4260-438B-B52E-97EBC9E3AD7A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4260-438B-B52E-97EBC9E3AD7A}"/>
              </c:ext>
            </c:extLst>
          </c:dPt>
          <c:dPt>
            <c:idx val="1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D-4260-438B-B52E-97EBC9E3AD7A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F-4260-438B-B52E-97EBC9E3AD7A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5BE0016A-A11D-4A54-93E2-5685FCAA193D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4260-438B-B52E-97EBC9E3AD7A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42B636B7-4003-4E46-B56B-A49243D577DC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4260-438B-B52E-97EBC9E3AD7A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15D83D59-3E05-4C35-93E9-9CCC56C59E59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4260-438B-B52E-97EBC9E3AD7A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7F4063F0-FBF5-42F3-BE38-00F8B96CDBC8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4260-438B-B52E-97EBC9E3AD7A}"/>
                </c:ext>
              </c:extLst>
            </c:dLbl>
            <c:dLbl>
              <c:idx val="4"/>
              <c:layout>
                <c:manualLayout>
                  <c:x val="-4.8248950765212323E-2"/>
                  <c:y val="6.3563563563562983E-3"/>
                </c:manualLayout>
              </c:layout>
              <c:tx>
                <c:rich>
                  <a:bodyPr/>
                  <a:lstStyle/>
                  <a:p>
                    <a:fld id="{099CA476-1AA0-41EB-8711-188AAA0E8DDF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4260-438B-B52E-97EBC9E3AD7A}"/>
                </c:ext>
              </c:extLst>
            </c:dLbl>
            <c:dLbl>
              <c:idx val="5"/>
              <c:layout>
                <c:manualLayout>
                  <c:x val="-5.0569693281093606E-2"/>
                  <c:y val="-1.2712712712712772E-2"/>
                </c:manualLayout>
              </c:layout>
              <c:tx>
                <c:rich>
                  <a:bodyPr/>
                  <a:lstStyle/>
                  <a:p>
                    <a:fld id="{AF4E5CF9-1FE3-4C96-AB90-5145572321FF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4260-438B-B52E-97EBC9E3AD7A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0932782C-543B-409D-9332-A135935CB41E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4260-438B-B52E-97EBC9E3AD7A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E6F43690-DC66-49C7-81B3-E58DA76EF3B4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4260-438B-B52E-97EBC9E3AD7A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fld id="{E003DF27-8322-4A13-9014-50C06BFD6E2C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4260-438B-B52E-97EBC9E3AD7A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C07113CD-E459-401C-A32B-DC7D168F0241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4260-438B-B52E-97EBC9E3AD7A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1AF858CC-CBAD-4621-B5C9-B435B6316C08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4260-438B-B52E-97EBC9E3AD7A}"/>
                </c:ext>
              </c:extLst>
            </c:dLbl>
            <c:dLbl>
              <c:idx val="11"/>
              <c:layout>
                <c:manualLayout>
                  <c:x val="-5.3183207171567437E-2"/>
                  <c:y val="1.9069069069069067E-2"/>
                </c:manualLayout>
              </c:layout>
              <c:tx>
                <c:rich>
                  <a:bodyPr/>
                  <a:lstStyle/>
                  <a:p>
                    <a:fld id="{F71CFEFA-432F-4F5F-9DDA-21D572157942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7-4260-438B-B52E-97EBC9E3AD7A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fld id="{9B8ED28B-93F1-42A5-9918-DF596D39EC8B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4260-438B-B52E-97EBC9E3AD7A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2F80FB35-0FEC-4D04-82D0-142F2C8331DA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4260-438B-B52E-97EBC9E3AD7A}"/>
                </c:ext>
              </c:extLst>
            </c:dLbl>
            <c:dLbl>
              <c:idx val="14"/>
              <c:layout>
                <c:manualLayout>
                  <c:x val="-4.8422534139754267E-2"/>
                  <c:y val="-1.589089089089089E-2"/>
                </c:manualLayout>
              </c:layout>
              <c:tx>
                <c:rich>
                  <a:bodyPr/>
                  <a:lstStyle/>
                  <a:p>
                    <a:fld id="{672B24EE-1D9F-41F8-9841-F93FC0C4516E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D-4260-438B-B52E-97EBC9E3AD7A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83CA4266-7535-44DC-B44E-8787CE418075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4260-438B-B52E-97EBC9E3AD7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'balony (2)'!$D$6:$D$21</c:f>
              <c:numCache>
                <c:formatCode>#\ ##0.0</c:formatCode>
                <c:ptCount val="16"/>
                <c:pt idx="0">
                  <c:v>-1.0275027058870263</c:v>
                </c:pt>
                <c:pt idx="1">
                  <c:v>-0.89680569744543526</c:v>
                </c:pt>
                <c:pt idx="2">
                  <c:v>-1.1281794744438169</c:v>
                </c:pt>
                <c:pt idx="3">
                  <c:v>-0.95721063398352602</c:v>
                </c:pt>
                <c:pt idx="4">
                  <c:v>-0.90451751682015225</c:v>
                </c:pt>
                <c:pt idx="5">
                  <c:v>-0.88087465624046812</c:v>
                </c:pt>
                <c:pt idx="6">
                  <c:v>-0.97516850515739995</c:v>
                </c:pt>
                <c:pt idx="7">
                  <c:v>-1.0515080617813215</c:v>
                </c:pt>
                <c:pt idx="8">
                  <c:v>-1.4473983390638407</c:v>
                </c:pt>
                <c:pt idx="9">
                  <c:v>-1.1781469937791513</c:v>
                </c:pt>
                <c:pt idx="10">
                  <c:v>-1.0039660382060789</c:v>
                </c:pt>
                <c:pt idx="11">
                  <c:v>-0.7572480074108956</c:v>
                </c:pt>
                <c:pt idx="12">
                  <c:v>-0.97851447369834332</c:v>
                </c:pt>
                <c:pt idx="13">
                  <c:v>-1.7414807164112203</c:v>
                </c:pt>
                <c:pt idx="14">
                  <c:v>-0.72228093961890583</c:v>
                </c:pt>
                <c:pt idx="15">
                  <c:v>-1.1497638830481205</c:v>
                </c:pt>
              </c:numCache>
            </c:numRef>
          </c:xVal>
          <c:yVal>
            <c:numRef>
              <c:f>'balony (2)'!$C$6:$C$21</c:f>
              <c:numCache>
                <c:formatCode>#\ ##0.0</c:formatCode>
                <c:ptCount val="16"/>
                <c:pt idx="0">
                  <c:v>-23.456569712229541</c:v>
                </c:pt>
                <c:pt idx="1">
                  <c:v>-17.781082889163173</c:v>
                </c:pt>
                <c:pt idx="2">
                  <c:v>-9.8013466085363596</c:v>
                </c:pt>
                <c:pt idx="3">
                  <c:v>-21.913622300583349</c:v>
                </c:pt>
                <c:pt idx="4">
                  <c:v>-14.454936964615037</c:v>
                </c:pt>
                <c:pt idx="5">
                  <c:v>-13.905781365435907</c:v>
                </c:pt>
                <c:pt idx="6">
                  <c:v>-12.178591732222745</c:v>
                </c:pt>
                <c:pt idx="7">
                  <c:v>-16.190732021420555</c:v>
                </c:pt>
                <c:pt idx="8">
                  <c:v>-8.6204725088931653</c:v>
                </c:pt>
                <c:pt idx="9">
                  <c:v>-11.54266745949279</c:v>
                </c:pt>
                <c:pt idx="10">
                  <c:v>-16.824938406788945</c:v>
                </c:pt>
                <c:pt idx="11">
                  <c:v>-15.104180410206087</c:v>
                </c:pt>
                <c:pt idx="12">
                  <c:v>-14.640290670482063</c:v>
                </c:pt>
                <c:pt idx="13">
                  <c:v>-18.168905570932399</c:v>
                </c:pt>
                <c:pt idx="14">
                  <c:v>-15.039629237478929</c:v>
                </c:pt>
                <c:pt idx="15">
                  <c:v>-20.048984444026139</c:v>
                </c:pt>
              </c:numCache>
            </c:numRef>
          </c:yVal>
          <c:bubbleSize>
            <c:numRef>
              <c:f>'balony (2)'!$B$6:$B$21</c:f>
              <c:numCache>
                <c:formatCode>#\ ##0.0</c:formatCode>
                <c:ptCount val="16"/>
                <c:pt idx="0">
                  <c:v>5.4630195599022002</c:v>
                </c:pt>
                <c:pt idx="1">
                  <c:v>7.4021739130434776</c:v>
                </c:pt>
                <c:pt idx="2">
                  <c:v>7.9914984059511172</c:v>
                </c:pt>
                <c:pt idx="3">
                  <c:v>4.6672621706118811</c:v>
                </c:pt>
                <c:pt idx="4">
                  <c:v>5.5465205854660615</c:v>
                </c:pt>
                <c:pt idx="5">
                  <c:v>5.214579262952233</c:v>
                </c:pt>
                <c:pt idx="6">
                  <c:v>5.5213780375269153</c:v>
                </c:pt>
                <c:pt idx="7">
                  <c:v>4.9664107485604605</c:v>
                </c:pt>
                <c:pt idx="8">
                  <c:v>9.5787525851747031</c:v>
                </c:pt>
                <c:pt idx="9">
                  <c:v>6.6951290510382302</c:v>
                </c:pt>
                <c:pt idx="10">
                  <c:v>5.7175638206329467</c:v>
                </c:pt>
                <c:pt idx="11">
                  <c:v>5.4326363222115335</c:v>
                </c:pt>
                <c:pt idx="12">
                  <c:v>8.8825723929650025</c:v>
                </c:pt>
                <c:pt idx="13">
                  <c:v>8.7921254587921247</c:v>
                </c:pt>
                <c:pt idx="14">
                  <c:v>4.8161764705882346</c:v>
                </c:pt>
                <c:pt idx="15">
                  <c:v>6.942331627714009</c:v>
                </c:pt>
              </c:numCache>
            </c:numRef>
          </c:bubbleSize>
          <c:bubble3D val="0"/>
          <c:extLst>
            <c:ext xmlns:c15="http://schemas.microsoft.com/office/drawing/2012/chart" uri="{02D57815-91ED-43cb-92C2-25804820EDAC}">
              <c15:datalabelsRange>
                <c15:f>'balony (2)'!$A$6:$A$21</c15:f>
                <c15:dlblRangeCache>
                  <c:ptCount val="16"/>
                  <c:pt idx="0">
                    <c:v>Dolnośląskie</c:v>
                  </c:pt>
                  <c:pt idx="1">
                    <c:v>Kujawsko-Pomorskie</c:v>
                  </c:pt>
                  <c:pt idx="2">
                    <c:v>Lubelskie</c:v>
                  </c:pt>
                  <c:pt idx="3">
                    <c:v>Lubuskie</c:v>
                  </c:pt>
                  <c:pt idx="4">
                    <c:v>Łódzkie</c:v>
                  </c:pt>
                  <c:pt idx="5">
                    <c:v>Małopolskie</c:v>
                  </c:pt>
                  <c:pt idx="6">
                    <c:v>Mazowieckie</c:v>
                  </c:pt>
                  <c:pt idx="7">
                    <c:v>Opolskie</c:v>
                  </c:pt>
                  <c:pt idx="8">
                    <c:v>Podkarpackie</c:v>
                  </c:pt>
                  <c:pt idx="9">
                    <c:v>Podlaskie</c:v>
                  </c:pt>
                  <c:pt idx="10">
                    <c:v>Pomorskie</c:v>
                  </c:pt>
                  <c:pt idx="11">
                    <c:v>Śląskie</c:v>
                  </c:pt>
                  <c:pt idx="12">
                    <c:v>Świętokrzyskie</c:v>
                  </c:pt>
                  <c:pt idx="13">
                    <c:v>Warmińsko-Mazurskie</c:v>
                  </c:pt>
                  <c:pt idx="14">
                    <c:v>Wielkopolskie</c:v>
                  </c:pt>
                  <c:pt idx="15">
                    <c:v>Zachodnio pomorskie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0-4260-438B-B52E-97EBC9E3AD7A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bubbleScale val="40"/>
        <c:showNegBubbles val="0"/>
        <c:axId val="159915328"/>
        <c:axId val="159924224"/>
      </c:bubbleChart>
      <c:valAx>
        <c:axId val="159915328"/>
        <c:scaling>
          <c:orientation val="minMax"/>
          <c:max val="-0.60000000000000009"/>
          <c:min val="-1.8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en-GB" sz="900" dirty="0" smtClean="0"/>
                  <a:t>Impact of the Cohesion Policy on the unemployment rate (persons aged 15+) </a:t>
                </a:r>
                <a:br>
                  <a:rPr lang="en-GB" sz="900" dirty="0" smtClean="0"/>
                </a:br>
                <a:r>
                  <a:rPr lang="en-GB" sz="900" dirty="0" smtClean="0"/>
                  <a:t>in the period 2004-201</a:t>
                </a:r>
                <a:r>
                  <a:rPr lang="pl-PL" sz="900" dirty="0" smtClean="0"/>
                  <a:t>8</a:t>
                </a:r>
                <a:r>
                  <a:rPr lang="en-GB" sz="900" dirty="0" smtClean="0"/>
                  <a:t> (the gap narrowed thanks to the EU funds - in p.p.)</a:t>
                </a:r>
                <a:endParaRPr lang="en-GB" sz="900" dirty="0"/>
              </a:p>
            </c:rich>
          </c:tx>
          <c:layout>
            <c:manualLayout>
              <c:xMode val="edge"/>
              <c:yMode val="edge"/>
              <c:x val="0.2930008748906387"/>
              <c:y val="0.9197858891747070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cs-CZ"/>
            </a:p>
          </c:txPr>
        </c:title>
        <c:numFmt formatCode="#,##0.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59924224"/>
        <c:crosses val="autoZero"/>
        <c:crossBetween val="midCat"/>
        <c:majorUnit val="0.2"/>
      </c:valAx>
      <c:valAx>
        <c:axId val="159924224"/>
        <c:scaling>
          <c:orientation val="minMax"/>
          <c:max val="-5"/>
          <c:min val="-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en-GB" sz="900" dirty="0" smtClean="0"/>
                  <a:t>Change in the unemployment rate (persons aged 15+) </a:t>
                </a:r>
                <a:br>
                  <a:rPr lang="en-GB" sz="900" dirty="0" smtClean="0"/>
                </a:br>
                <a:r>
                  <a:rPr lang="en-GB" sz="900" dirty="0" smtClean="0"/>
                  <a:t>in the years 2004-201</a:t>
                </a:r>
                <a:r>
                  <a:rPr lang="pl-PL" sz="900" dirty="0" smtClean="0"/>
                  <a:t>8</a:t>
                </a:r>
                <a:r>
                  <a:rPr lang="en-GB" sz="900" dirty="0" smtClean="0"/>
                  <a:t> (p.p.)</a:t>
                </a:r>
                <a:endParaRPr lang="en-GB" sz="900" dirty="0"/>
              </a:p>
            </c:rich>
          </c:tx>
          <c:layout>
            <c:manualLayout>
              <c:xMode val="edge"/>
              <c:yMode val="edge"/>
              <c:x val="1.3988106559143872E-3"/>
              <c:y val="0.2116191149701315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0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59915328"/>
        <c:crosses val="autoZero"/>
        <c:crossBetween val="midCat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800">
          <a:latin typeface="Arial Narrow" panose="020B0606020202030204" pitchFamily="34" charset="0"/>
        </a:defRPr>
      </a:pPr>
      <a:endParaRPr lang="cs-CZ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pl-PL" sz="1200" b="1" dirty="0" err="1" smtClean="0"/>
              <a:t>Impact</a:t>
            </a:r>
            <a:r>
              <a:rPr lang="pl-PL" sz="1200" b="1" baseline="0" dirty="0" smtClean="0"/>
              <a:t> of the EU </a:t>
            </a:r>
            <a:r>
              <a:rPr lang="pl-PL" sz="1200" b="1" baseline="0" dirty="0" err="1" smtClean="0"/>
              <a:t>funds</a:t>
            </a:r>
            <a:r>
              <a:rPr lang="pl-PL" sz="1200" b="1" baseline="0" dirty="0" smtClean="0"/>
              <a:t> on </a:t>
            </a:r>
            <a:r>
              <a:rPr lang="pl-PL" sz="1200" b="1" baseline="0" dirty="0" err="1" smtClean="0"/>
              <a:t>households</a:t>
            </a:r>
            <a:r>
              <a:rPr lang="pl-PL" sz="1200" b="1" baseline="0" dirty="0" smtClean="0"/>
              <a:t>’ real </a:t>
            </a:r>
            <a:r>
              <a:rPr lang="pl-PL" sz="1200" b="1" baseline="0" dirty="0" err="1" smtClean="0"/>
              <a:t>adjusted</a:t>
            </a:r>
            <a:r>
              <a:rPr lang="pl-PL" sz="1200" b="1" baseline="0" dirty="0" smtClean="0"/>
              <a:t> </a:t>
            </a:r>
            <a:r>
              <a:rPr lang="pl-PL" sz="1200" b="1" baseline="0" dirty="0" err="1" smtClean="0"/>
              <a:t>gross</a:t>
            </a:r>
            <a:r>
              <a:rPr lang="pl-PL" sz="1200" b="1" baseline="0" dirty="0" smtClean="0"/>
              <a:t> </a:t>
            </a:r>
            <a:r>
              <a:rPr lang="pl-PL" sz="1200" b="1" baseline="0" dirty="0" err="1" smtClean="0"/>
              <a:t>disposable</a:t>
            </a:r>
            <a:r>
              <a:rPr lang="pl-PL" sz="1200" b="1" baseline="0" dirty="0" smtClean="0"/>
              <a:t> </a:t>
            </a:r>
            <a:r>
              <a:rPr lang="pl-PL" sz="1200" b="1" baseline="0" dirty="0" err="1" smtClean="0"/>
              <a:t>income</a:t>
            </a:r>
            <a:r>
              <a:rPr lang="pl-PL" sz="1200" b="1" baseline="0" dirty="0" smtClean="0"/>
              <a:t> per capita in relations to the EU-28 </a:t>
            </a:r>
            <a:r>
              <a:rPr lang="pl-PL" sz="1200" b="1" baseline="0" dirty="0" err="1" smtClean="0"/>
              <a:t>average</a:t>
            </a:r>
            <a:r>
              <a:rPr lang="pl-PL" sz="1200" b="1" baseline="0" dirty="0" smtClean="0"/>
              <a:t>, in the </a:t>
            </a:r>
            <a:r>
              <a:rPr lang="pl-PL" sz="1200" b="1" baseline="0" dirty="0" err="1" smtClean="0"/>
              <a:t>years</a:t>
            </a:r>
            <a:r>
              <a:rPr lang="pl-PL" sz="1200" b="1" baseline="0" dirty="0" smtClean="0"/>
              <a:t> </a:t>
            </a:r>
            <a:r>
              <a:rPr lang="pl-PL" sz="1200" b="1" dirty="0" smtClean="0"/>
              <a:t>2004-2018 </a:t>
            </a:r>
            <a:endParaRPr lang="en-GB" sz="1200" b="1" dirty="0"/>
          </a:p>
        </c:rich>
      </c:tx>
      <c:layout>
        <c:manualLayout>
          <c:xMode val="edge"/>
          <c:yMode val="edge"/>
          <c:x val="0.11426255564114114"/>
          <c:y val="5.231535250249314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4.546497317577336E-2"/>
          <c:y val="0.19537717536813923"/>
          <c:w val="0.93367007993500051"/>
          <c:h val="0.54299431057563585"/>
        </c:manualLayout>
      </c:layout>
      <c:barChart>
        <c:barDir val="col"/>
        <c:grouping val="stacked"/>
        <c:varyColors val="0"/>
        <c:ser>
          <c:idx val="2"/>
          <c:order val="0"/>
          <c:tx>
            <c:strRef>
              <c:f>'skor. realny DDB gosp. dom.'!$B$4</c:f>
              <c:strCache>
                <c:ptCount val="1"/>
                <c:pt idx="0">
                  <c:v>value of the indicator under scenario with the EU funds</c:v>
                </c:pt>
              </c:strCache>
            </c:strRef>
          </c:tx>
          <c:spPr>
            <a:solidFill>
              <a:srgbClr val="548ED4"/>
            </a:solidFill>
            <a:ln>
              <a:noFill/>
            </a:ln>
            <a:effectLst/>
          </c:spPr>
          <c:invertIfNegative val="0"/>
          <c:cat>
            <c:numRef>
              <c:f>'skor. realny DDB gosp. dom.'!$A$5:$A$19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'skor. realny DDB gosp. dom.'!$B$5:$B$19</c:f>
              <c:numCache>
                <c:formatCode>_-* #\ ##0.0\ _z_ł_-;\-* #\ ##0.0\ _z_ł_-;_-* "-"??\ _z_ł_-;_-@_-</c:formatCode>
                <c:ptCount val="15"/>
                <c:pt idx="0">
                  <c:v>51.421594278737139</c:v>
                </c:pt>
                <c:pt idx="1">
                  <c:v>50.002800963531456</c:v>
                </c:pt>
                <c:pt idx="2">
                  <c:v>51.09736417428725</c:v>
                </c:pt>
                <c:pt idx="3">
                  <c:v>54.538409877563673</c:v>
                </c:pt>
                <c:pt idx="4">
                  <c:v>56.066242038216565</c:v>
                </c:pt>
                <c:pt idx="5">
                  <c:v>58.906956205517169</c:v>
                </c:pt>
                <c:pt idx="6">
                  <c:v>62.987408610885453</c:v>
                </c:pt>
                <c:pt idx="7">
                  <c:v>64.892021595680859</c:v>
                </c:pt>
                <c:pt idx="8">
                  <c:v>67.408242269809378</c:v>
                </c:pt>
                <c:pt idx="9">
                  <c:v>67.878077373974207</c:v>
                </c:pt>
                <c:pt idx="10">
                  <c:v>68.256163273091403</c:v>
                </c:pt>
                <c:pt idx="11">
                  <c:v>69.215641436085065</c:v>
                </c:pt>
                <c:pt idx="12">
                  <c:v>70.237114345875668</c:v>
                </c:pt>
                <c:pt idx="13">
                  <c:v>70.804929800009035</c:v>
                </c:pt>
                <c:pt idx="14">
                  <c:v>72.301525408049443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2C4-41B1-AFF0-F28872B2E3BD}"/>
            </c:ext>
          </c:extLst>
        </c:ser>
        <c:ser>
          <c:idx val="3"/>
          <c:order val="3"/>
          <c:tx>
            <c:strRef>
              <c:f>'skor. realny DDB gosp. dom.'!$F$4</c:f>
              <c:strCache>
                <c:ptCount val="1"/>
              </c:strCache>
            </c:strRef>
          </c:tx>
          <c:spPr>
            <a:solidFill>
              <a:schemeClr val="accent5">
                <a:tint val="58000"/>
              </a:schemeClr>
            </a:solidFill>
            <a:ln>
              <a:noFill/>
            </a:ln>
            <a:effectLst/>
          </c:spPr>
          <c:invertIfNegative val="0"/>
          <c:cat>
            <c:numRef>
              <c:f>'skor. realny DDB gosp. dom.'!$A$5:$A$19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'skor. realny DDB gosp. dom.'!$F$5:$F$19</c:f>
              <c:numCache>
                <c:formatCode>General</c:formatCode>
                <c:ptCount val="15"/>
              </c:numCache>
            </c:numRef>
          </c:val>
          <c:extLst>
            <c:ext xmlns:c16="http://schemas.microsoft.com/office/drawing/2014/chart" uri="{C3380CC4-5D6E-409C-BE32-E72D297353CC}">
              <c16:uniqueId val="{00000001-D2C4-41B1-AFF0-F28872B2E3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100"/>
        <c:axId val="181188096"/>
        <c:axId val="178349184"/>
      </c:barChart>
      <c:barChart>
        <c:barDir val="col"/>
        <c:grouping val="stacked"/>
        <c:varyColors val="0"/>
        <c:ser>
          <c:idx val="0"/>
          <c:order val="1"/>
          <c:tx>
            <c:strRef>
              <c:f>'skor. realny DDB gosp. dom.'!$C$4</c:f>
              <c:strCache>
                <c:ptCount val="1"/>
                <c:pt idx="0">
                  <c:v>value of the indicator under scenario without the EU funds</c:v>
                </c:pt>
              </c:strCache>
            </c:strRef>
          </c:tx>
          <c:spPr>
            <a:solidFill>
              <a:srgbClr val="97BAE5"/>
            </a:solidFill>
            <a:ln>
              <a:noFill/>
            </a:ln>
            <a:effectLst/>
          </c:spPr>
          <c:invertIfNegative val="0"/>
          <c:cat>
            <c:numRef>
              <c:f>'skor. realny DDB gosp. dom.'!$A$5:$A$19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'skor. realny DDB gosp. dom.'!$C$5:$C$19</c:f>
              <c:numCache>
                <c:formatCode>_-* #\ ##0.0\ _z_ł_-;\-* #\ ##0.0\ _z_ł_-;_-* "-"??\ _z_ł_-;_-@_-</c:formatCode>
                <c:ptCount val="15"/>
                <c:pt idx="0">
                  <c:v>51.402208185226797</c:v>
                </c:pt>
                <c:pt idx="1">
                  <c:v>49.924655685008311</c:v>
                </c:pt>
                <c:pt idx="2">
                  <c:v>50.893876182028947</c:v>
                </c:pt>
                <c:pt idx="3">
                  <c:v>54.181243617283933</c:v>
                </c:pt>
                <c:pt idx="4">
                  <c:v>55.680582782124951</c:v>
                </c:pt>
                <c:pt idx="5">
                  <c:v>58.29848235804765</c:v>
                </c:pt>
                <c:pt idx="6">
                  <c:v>62.048064239095943</c:v>
                </c:pt>
                <c:pt idx="7">
                  <c:v>63.648466034707468</c:v>
                </c:pt>
                <c:pt idx="8">
                  <c:v>65.852947658654074</c:v>
                </c:pt>
                <c:pt idx="9">
                  <c:v>66.153877553098326</c:v>
                </c:pt>
                <c:pt idx="10">
                  <c:v>66.327050695287923</c:v>
                </c:pt>
                <c:pt idx="11">
                  <c:v>67.046645181455617</c:v>
                </c:pt>
                <c:pt idx="12">
                  <c:v>68.086844538975072</c:v>
                </c:pt>
                <c:pt idx="13">
                  <c:v>68.73713533991409</c:v>
                </c:pt>
                <c:pt idx="14">
                  <c:v>69.975654456589652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2C4-41B1-AFF0-F28872B2E3BD}"/>
            </c:ext>
          </c:extLst>
        </c:ser>
        <c:ser>
          <c:idx val="1"/>
          <c:order val="2"/>
          <c:tx>
            <c:strRef>
              <c:f>'skor. realny DDB gosp. dom.'!$D$4</c:f>
              <c:strCache>
                <c:ptCount val="1"/>
                <c:pt idx="0">
                  <c:v>impact of the EU funds</c:v>
                </c:pt>
              </c:strCache>
            </c:strRef>
          </c:tx>
          <c:spPr>
            <a:solidFill>
              <a:srgbClr val="DEE9F6"/>
            </a:solidFill>
            <a:ln>
              <a:noFill/>
            </a:ln>
            <a:effectLst/>
          </c:spPr>
          <c:invertIfNegative val="0"/>
          <c:dLbls>
            <c:dLbl>
              <c:idx val="7"/>
              <c:layout>
                <c:manualLayout>
                  <c:x val="0"/>
                  <c:y val="-5.600761239746531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D2C4-41B1-AFF0-F28872B2E3BD}"/>
                </c:ext>
              </c:extLst>
            </c:dLbl>
            <c:dLbl>
              <c:idx val="8"/>
              <c:layout>
                <c:manualLayout>
                  <c:x val="-7.1866411397682443E-17"/>
                  <c:y val="-5.300293799646699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D2C4-41B1-AFF0-F28872B2E3BD}"/>
                </c:ext>
              </c:extLst>
            </c:dLbl>
            <c:dLbl>
              <c:idx val="9"/>
              <c:layout>
                <c:manualLayout>
                  <c:x val="0"/>
                  <c:y val="-5.725504541276650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D2C4-41B1-AFF0-F28872B2E3BD}"/>
                </c:ext>
              </c:extLst>
            </c:dLbl>
            <c:dLbl>
              <c:idx val="10"/>
              <c:layout>
                <c:manualLayout>
                  <c:x val="-1.4373282279536489E-16"/>
                  <c:y val="-6.116033496401012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D2C4-41B1-AFF0-F28872B2E3BD}"/>
                </c:ext>
              </c:extLst>
            </c:dLbl>
            <c:dLbl>
              <c:idx val="11"/>
              <c:layout>
                <c:manualLayout>
                  <c:x val="0"/>
                  <c:y val="-6.472899355678160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D2C4-41B1-AFF0-F28872B2E3BD}"/>
                </c:ext>
              </c:extLst>
            </c:dLbl>
            <c:dLbl>
              <c:idx val="12"/>
              <c:layout>
                <c:manualLayout>
                  <c:x val="0"/>
                  <c:y val="-5.902895628196431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D2C4-41B1-AFF0-F28872B2E3BD}"/>
                </c:ext>
              </c:extLst>
            </c:dLbl>
            <c:dLbl>
              <c:idx val="13"/>
              <c:layout>
                <c:manualLayout>
                  <c:x val="0"/>
                  <c:y val="-5.982399803670527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D2C4-41B1-AFF0-F28872B2E3BD}"/>
                </c:ext>
              </c:extLst>
            </c:dLbl>
            <c:dLbl>
              <c:idx val="14"/>
              <c:layout>
                <c:manualLayout>
                  <c:x val="0"/>
                  <c:y val="-5.660956596832335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D2C4-41B1-AFF0-F28872B2E3BD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'skor. realny DDB gosp. dom.'!$A$5:$A$19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'skor. realny DDB gosp. dom.'!$D$5:$D$19</c:f>
              <c:numCache>
                <c:formatCode>_-* #\ ##0.0\ _z_ł_-;\-* #\ ##0.0\ _z_ł_-;_-* "-"??\ _z_ł_-;_-@_-</c:formatCode>
                <c:ptCount val="15"/>
                <c:pt idx="0">
                  <c:v>1.9386093510341595E-2</c:v>
                </c:pt>
                <c:pt idx="1">
                  <c:v>7.8145278523145123E-2</c:v>
                </c:pt>
                <c:pt idx="2">
                  <c:v>0.20348799225830305</c:v>
                </c:pt>
                <c:pt idx="3">
                  <c:v>0.3571662602797403</c:v>
                </c:pt>
                <c:pt idx="4">
                  <c:v>0.38565925609161411</c:v>
                </c:pt>
                <c:pt idx="5">
                  <c:v>0.6084738474695186</c:v>
                </c:pt>
                <c:pt idx="6">
                  <c:v>0.93934437178950958</c:v>
                </c:pt>
                <c:pt idx="7">
                  <c:v>1.243555560973391</c:v>
                </c:pt>
                <c:pt idx="8">
                  <c:v>1.5552946111553041</c:v>
                </c:pt>
                <c:pt idx="9">
                  <c:v>1.7241998208758815</c:v>
                </c:pt>
                <c:pt idx="10">
                  <c:v>1.9291125778034797</c:v>
                </c:pt>
                <c:pt idx="11">
                  <c:v>2.1689962546294481</c:v>
                </c:pt>
                <c:pt idx="12">
                  <c:v>2.1502698069005959</c:v>
                </c:pt>
                <c:pt idx="13">
                  <c:v>2.0677944600949445</c:v>
                </c:pt>
                <c:pt idx="14">
                  <c:v>2.3258709514597911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D2C4-41B1-AFF0-F28872B2E3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81188608"/>
        <c:axId val="159931136"/>
      </c:barChart>
      <c:catAx>
        <c:axId val="181188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78349184"/>
        <c:crosses val="autoZero"/>
        <c:auto val="1"/>
        <c:lblAlgn val="ctr"/>
        <c:lblOffset val="100"/>
        <c:noMultiLvlLbl val="0"/>
      </c:catAx>
      <c:valAx>
        <c:axId val="178349184"/>
        <c:scaling>
          <c:orientation val="minMax"/>
          <c:min val="4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81188096"/>
        <c:crosses val="autoZero"/>
        <c:crossBetween val="between"/>
      </c:valAx>
      <c:valAx>
        <c:axId val="159931136"/>
        <c:scaling>
          <c:orientation val="minMax"/>
          <c:min val="90"/>
        </c:scaling>
        <c:delete val="1"/>
        <c:axPos val="r"/>
        <c:numFmt formatCode="_-* #\ ##0.0\ _z_ł_-;\-* #\ ##0.0\ _z_ł_-;_-* &quot;-&quot;??\ _z_ł_-;_-@_-" sourceLinked="1"/>
        <c:majorTickMark val="out"/>
        <c:minorTickMark val="none"/>
        <c:tickLblPos val="nextTo"/>
        <c:crossAx val="181188608"/>
        <c:crosses val="max"/>
        <c:crossBetween val="between"/>
      </c:valAx>
      <c:catAx>
        <c:axId val="18118860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5993113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6.6470767986616325E-3"/>
          <c:y val="0.83563554216867475"/>
          <c:w val="0.58024030715934261"/>
          <c:h val="0.151375167336010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800">
          <a:latin typeface="Arial Narrow" panose="020B0606020202030204" pitchFamily="34" charset="0"/>
        </a:defRPr>
      </a:pPr>
      <a:endParaRPr lang="cs-CZ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pl-PL" sz="1400" b="1" i="0" u="none" strike="noStrike" kern="1200" spc="0" baseline="0" dirty="0" err="1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Impact</a:t>
            </a:r>
            <a:r>
              <a:rPr lang="pl-PL" sz="14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 of the </a:t>
            </a:r>
            <a:r>
              <a:rPr lang="pl-PL" sz="1400" b="1" i="0" u="none" strike="noStrike" kern="1200" spc="0" baseline="0" dirty="0" err="1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Cohesion</a:t>
            </a:r>
            <a:r>
              <a:rPr lang="pl-PL" sz="14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 Policy on the </a:t>
            </a:r>
            <a:r>
              <a:rPr lang="pl-PL" sz="1400" b="1" i="0" u="none" strike="noStrike" kern="1200" spc="0" baseline="0" dirty="0" err="1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result</a:t>
            </a:r>
            <a:r>
              <a:rPr lang="pl-PL" sz="14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 of the </a:t>
            </a:r>
            <a:r>
              <a:rPr lang="pl-PL" sz="1400" b="1" i="0" u="none" strike="noStrike" kern="1200" spc="0" baseline="0" dirty="0" err="1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sector</a:t>
            </a:r>
            <a:r>
              <a:rPr lang="pl-PL" sz="14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 of </a:t>
            </a:r>
            <a:r>
              <a:rPr lang="pl-PL" sz="1400" b="1" i="0" u="none" strike="noStrike" kern="1200" spc="0" baseline="0" dirty="0" err="1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government</a:t>
            </a:r>
            <a:r>
              <a:rPr lang="pl-PL" sz="14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 and </a:t>
            </a:r>
            <a:r>
              <a:rPr lang="pl-PL" sz="1400" b="1" i="0" u="none" strike="noStrike" kern="1200" spc="0" baseline="0" dirty="0" err="1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self-government</a:t>
            </a:r>
            <a:r>
              <a:rPr lang="pl-PL" sz="14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 </a:t>
            </a:r>
            <a:r>
              <a:rPr lang="pl-PL" sz="1400" b="1" i="0" u="none" strike="noStrike" kern="1200" spc="0" baseline="0" dirty="0" err="1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institutions</a:t>
            </a:r>
            <a:r>
              <a:rPr lang="pl-PL" sz="14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, </a:t>
            </a:r>
            <a:br>
              <a:rPr lang="pl-PL" sz="14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</a:br>
            <a:r>
              <a:rPr lang="pl-PL" sz="14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in the </a:t>
            </a:r>
            <a:r>
              <a:rPr lang="pl-PL" sz="1400" b="1" i="0" u="none" strike="noStrike" kern="1200" spc="0" baseline="0" dirty="0" err="1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years</a:t>
            </a:r>
            <a:r>
              <a:rPr lang="pl-PL" sz="1400" b="1" i="0" u="none" strike="noStrike" kern="1200" spc="0" baseline="0" dirty="0" smtClean="0">
                <a:solidFill>
                  <a:prstClr val="black">
                    <a:lumMod val="65000"/>
                    <a:lumOff val="35000"/>
                  </a:prstClr>
                </a:solidFill>
                <a:effectLst/>
                <a:latin typeface="Arial Narrow" panose="020B0606020202030204" pitchFamily="34" charset="0"/>
                <a:ea typeface="+mn-ea"/>
                <a:cs typeface="+mn-cs"/>
              </a:rPr>
              <a:t> 2004-2018</a:t>
            </a:r>
            <a:endParaRPr lang="en-GB" sz="1400" b="1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effectLst/>
              <a:latin typeface="Arial Narrow" panose="020B0606020202030204" pitchFamily="34" charset="0"/>
              <a:ea typeface="+mn-ea"/>
              <a:cs typeface="+mn-cs"/>
            </a:endParaRPr>
          </a:p>
        </c:rich>
      </c:tx>
      <c:layout>
        <c:manualLayout>
          <c:xMode val="edge"/>
          <c:yMode val="edge"/>
          <c:x val="0.10348475123894978"/>
          <c:y val="8.1360188601886027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5.287926397444026E-2"/>
          <c:y val="0.25871739186141862"/>
          <c:w val="0.93536058486918527"/>
          <c:h val="0.4618833922714227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'wynik sekt. inst. rząd. samorz.'!$B$4</c:f>
              <c:strCache>
                <c:ptCount val="1"/>
                <c:pt idx="0">
                  <c:v>value of the indicator under scenario with the EU funds</c:v>
                </c:pt>
              </c:strCache>
            </c:strRef>
          </c:tx>
          <c:spPr>
            <a:solidFill>
              <a:srgbClr val="548ED4"/>
            </a:solidFill>
            <a:ln>
              <a:noFill/>
            </a:ln>
            <a:effectLst/>
          </c:spPr>
          <c:invertIfNegative val="0"/>
          <c:cat>
            <c:numRef>
              <c:f>'wynik sekt. inst. rząd. samorz.'!$H$5:$H$19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'wynik sekt. inst. rząd. samorz.'!$B$5:$B$19</c:f>
              <c:numCache>
                <c:formatCode>_-* #\ ##0.0\ _z_ł_-;\-* #\ ##0.0\ _z_ł_-;_-* "-"??\ _z_ł_-;_-@_-</c:formatCode>
                <c:ptCount val="15"/>
                <c:pt idx="0">
                  <c:v>-5</c:v>
                </c:pt>
                <c:pt idx="1">
                  <c:v>-4</c:v>
                </c:pt>
                <c:pt idx="2">
                  <c:v>-3.6</c:v>
                </c:pt>
                <c:pt idx="3">
                  <c:v>-1.9</c:v>
                </c:pt>
                <c:pt idx="4">
                  <c:v>-3.6</c:v>
                </c:pt>
                <c:pt idx="5">
                  <c:v>-7.3</c:v>
                </c:pt>
                <c:pt idx="6">
                  <c:v>-7.3</c:v>
                </c:pt>
                <c:pt idx="7">
                  <c:v>-4.8</c:v>
                </c:pt>
                <c:pt idx="8">
                  <c:v>-3.7</c:v>
                </c:pt>
                <c:pt idx="9">
                  <c:v>-4.0999999999999996</c:v>
                </c:pt>
                <c:pt idx="10">
                  <c:v>-3.6</c:v>
                </c:pt>
                <c:pt idx="11">
                  <c:v>-2.7</c:v>
                </c:pt>
                <c:pt idx="12">
                  <c:v>-2.2000000000000002</c:v>
                </c:pt>
                <c:pt idx="13">
                  <c:v>-1.5</c:v>
                </c:pt>
                <c:pt idx="14">
                  <c:v>-0.4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A93-461E-8378-F664B26BEA22}"/>
            </c:ext>
          </c:extLst>
        </c:ser>
        <c:ser>
          <c:idx val="3"/>
          <c:order val="3"/>
          <c:tx>
            <c:strRef>
              <c:f>'wynik sekt. inst. rząd. samorz.'!$L$4</c:f>
              <c:strCache>
                <c:ptCount val="1"/>
              </c:strCache>
            </c:strRef>
          </c:tx>
          <c:spPr>
            <a:solidFill>
              <a:schemeClr val="accent5">
                <a:tint val="58000"/>
              </a:schemeClr>
            </a:solidFill>
            <a:ln>
              <a:noFill/>
            </a:ln>
            <a:effectLst/>
          </c:spPr>
          <c:invertIfNegative val="0"/>
          <c:cat>
            <c:numRef>
              <c:f>'wynik sekt. inst. rząd. samorz.'!$H$5:$H$19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'wynik sekt. inst. rząd. samorz.'!$L$5:$L$19</c:f>
              <c:numCache>
                <c:formatCode>General</c:formatCode>
                <c:ptCount val="15"/>
              </c:numCache>
            </c:numRef>
          </c:val>
          <c:extLst>
            <c:ext xmlns:c16="http://schemas.microsoft.com/office/drawing/2014/chart" uri="{C3380CC4-5D6E-409C-BE32-E72D297353CC}">
              <c16:uniqueId val="{00000001-2A93-461E-8378-F664B26BE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100"/>
        <c:axId val="181350912"/>
        <c:axId val="178350336"/>
      </c:barChart>
      <c:barChart>
        <c:barDir val="col"/>
        <c:grouping val="stacked"/>
        <c:varyColors val="0"/>
        <c:ser>
          <c:idx val="2"/>
          <c:order val="1"/>
          <c:tx>
            <c:strRef>
              <c:f>'wynik sekt. inst. rząd. samorz.'!$J$4</c:f>
              <c:strCache>
                <c:ptCount val="1"/>
                <c:pt idx="0">
                  <c:v>value of the indicator under scenario without the Eu funds</c:v>
                </c:pt>
              </c:strCache>
            </c:strRef>
          </c:tx>
          <c:spPr>
            <a:solidFill>
              <a:srgbClr val="97BAE5"/>
            </a:solidFill>
            <a:ln>
              <a:noFill/>
            </a:ln>
            <a:effectLst/>
          </c:spPr>
          <c:invertIfNegative val="0"/>
          <c:cat>
            <c:numRef>
              <c:f>'wynik sekt. inst. rząd. samorz.'!$H$5:$H$19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'wynik sekt. inst. rząd. samorz.'!$J$5:$J$19</c:f>
              <c:numCache>
                <c:formatCode>_-* #\ ##0.0\ _z_ł_-;\-* #\ ##0.0\ _z_ł_-;_-* "-"??\ _z_ł_-;_-@_-</c:formatCode>
                <c:ptCount val="15"/>
                <c:pt idx="0">
                  <c:v>-4.9980000000000002</c:v>
                </c:pt>
                <c:pt idx="1">
                  <c:v>-4.0309999999999997</c:v>
                </c:pt>
                <c:pt idx="2">
                  <c:v>-3.7109999999999999</c:v>
                </c:pt>
                <c:pt idx="3">
                  <c:v>-2.1389999999999998</c:v>
                </c:pt>
                <c:pt idx="4">
                  <c:v>-3.9289999999999998</c:v>
                </c:pt>
                <c:pt idx="5">
                  <c:v>-7.6550000000000002</c:v>
                </c:pt>
                <c:pt idx="6">
                  <c:v>-7.8479999999999999</c:v>
                </c:pt>
                <c:pt idx="7">
                  <c:v>-5.5350000000000001</c:v>
                </c:pt>
                <c:pt idx="8">
                  <c:v>-4.5629999999999997</c:v>
                </c:pt>
                <c:pt idx="9">
                  <c:v>-5.13</c:v>
                </c:pt>
                <c:pt idx="10">
                  <c:v>-4.6989999999999998</c:v>
                </c:pt>
                <c:pt idx="11">
                  <c:v>-3.7930000000000001</c:v>
                </c:pt>
                <c:pt idx="12">
                  <c:v>-3.2429999999999999</c:v>
                </c:pt>
                <c:pt idx="13">
                  <c:v>-2.4359999999999999</c:v>
                </c:pt>
                <c:pt idx="14">
                  <c:v>-1.2869999999999999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A93-461E-8378-F664B26BEA22}"/>
            </c:ext>
          </c:extLst>
        </c:ser>
        <c:ser>
          <c:idx val="1"/>
          <c:order val="2"/>
          <c:tx>
            <c:strRef>
              <c:f>'wynik sekt. inst. rząd. samorz.'!$K$4</c:f>
              <c:strCache>
                <c:ptCount val="1"/>
                <c:pt idx="0">
                  <c:v>impact of the EU funds</c:v>
                </c:pt>
              </c:strCache>
            </c:strRef>
          </c:tx>
          <c:spPr>
            <a:solidFill>
              <a:srgbClr val="DEE9F6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7.4867758640451065E-18"/>
                  <c:y val="0.26960332103321033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2A93-461E-8378-F664B26BEA22}"/>
                </c:ext>
              </c:extLst>
            </c:dLbl>
            <c:dLbl>
              <c:idx val="1"/>
              <c:layout>
                <c:manualLayout>
                  <c:x val="-3.5933205698841222E-17"/>
                  <c:y val="-4.9358803686734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2A93-461E-8378-F664B26BEA22}"/>
                </c:ext>
              </c:extLst>
            </c:dLbl>
            <c:dLbl>
              <c:idx val="5"/>
              <c:layout>
                <c:manualLayout>
                  <c:x val="0"/>
                  <c:y val="-6.249435668527320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2A93-461E-8378-F664B26BEA22}"/>
                </c:ext>
              </c:extLst>
            </c:dLbl>
            <c:dLbl>
              <c:idx val="6"/>
              <c:layout>
                <c:manualLayout>
                  <c:x val="0"/>
                  <c:y val="-6.218736036413560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2A93-461E-8378-F664B26BEA22}"/>
                </c:ext>
              </c:extLst>
            </c:dLbl>
            <c:dLbl>
              <c:idx val="7"/>
              <c:layout>
                <c:manualLayout>
                  <c:x val="-7.1866411397682443E-17"/>
                  <c:y val="-6.207298918567257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2A93-461E-8378-F664B26BEA22}"/>
                </c:ext>
              </c:extLst>
            </c:dLbl>
            <c:dLbl>
              <c:idx val="8"/>
              <c:layout>
                <c:manualLayout>
                  <c:x val="-1.4373282279536489E-16"/>
                  <c:y val="-5.796951799725417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2A93-461E-8378-F664B26BEA22}"/>
                </c:ext>
              </c:extLst>
            </c:dLbl>
            <c:dLbl>
              <c:idx val="9"/>
              <c:layout>
                <c:manualLayout>
                  <c:x val="7.1866411397682443E-17"/>
                  <c:y val="-7.613786588937482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2A93-461E-8378-F664B26BEA22}"/>
                </c:ext>
              </c:extLst>
            </c:dLbl>
            <c:dLbl>
              <c:idx val="10"/>
              <c:layout>
                <c:manualLayout>
                  <c:x val="0"/>
                  <c:y val="-7.392591803707571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2A93-461E-8378-F664B26BEA22}"/>
                </c:ext>
              </c:extLst>
            </c:dLbl>
            <c:dLbl>
              <c:idx val="11"/>
              <c:layout>
                <c:manualLayout>
                  <c:x val="0"/>
                  <c:y val="-7.411808013854193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2A93-461E-8378-F664B26BEA22}"/>
                </c:ext>
              </c:extLst>
            </c:dLbl>
            <c:dLbl>
              <c:idx val="12"/>
              <c:layout>
                <c:manualLayout>
                  <c:x val="0"/>
                  <c:y val="-7.572112880185771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2A93-461E-8378-F664B26BEA22}"/>
                </c:ext>
              </c:extLst>
            </c:dLbl>
            <c:dLbl>
              <c:idx val="13"/>
              <c:layout>
                <c:manualLayout>
                  <c:x val="-1.4373282279536489E-16"/>
                  <c:y val="-7.327117776846550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2A93-461E-8378-F664B26BEA22}"/>
                </c:ext>
              </c:extLst>
            </c:dLbl>
            <c:dLbl>
              <c:idx val="14"/>
              <c:layout>
                <c:manualLayout>
                  <c:x val="-1.4373282279536489E-16"/>
                  <c:y val="-6.896119020112194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2A93-461E-8378-F664B26BEA22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/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'wynik sekt. inst. rząd. samorz.'!$H$5:$H$19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'wynik sekt. inst. rząd. samorz.'!$K$5:$K$19</c:f>
              <c:numCache>
                <c:formatCode>_-* #\ ##0.0\ _z_ł_-;\-* #\ ##0.0\ _z_ł_-;_-* "-"??\ _z_ł_-;_-@_-</c:formatCode>
                <c:ptCount val="15"/>
                <c:pt idx="0" formatCode="_-* #\ ##0.00\ _z_ł_-;\-* #\ ##0.00\ _z_ł_-;_-* &quot;-&quot;??\ _z_ł_-;_-@_-">
                  <c:v>-1.9999999999997797E-3</c:v>
                </c:pt>
                <c:pt idx="1">
                  <c:v>3.0999999999999694E-2</c:v>
                </c:pt>
                <c:pt idx="2">
                  <c:v>0.11099999999999977</c:v>
                </c:pt>
                <c:pt idx="3">
                  <c:v>0.23899999999999988</c:v>
                </c:pt>
                <c:pt idx="4">
                  <c:v>0.32899999999999974</c:v>
                </c:pt>
                <c:pt idx="5">
                  <c:v>0.35500000000000043</c:v>
                </c:pt>
                <c:pt idx="6">
                  <c:v>0.54800000000000004</c:v>
                </c:pt>
                <c:pt idx="7">
                  <c:v>0.73500000000000032</c:v>
                </c:pt>
                <c:pt idx="8">
                  <c:v>0.86299999999999955</c:v>
                </c:pt>
                <c:pt idx="9">
                  <c:v>1.0300000000000002</c:v>
                </c:pt>
                <c:pt idx="10">
                  <c:v>1.0989999999999998</c:v>
                </c:pt>
                <c:pt idx="11">
                  <c:v>1.093</c:v>
                </c:pt>
                <c:pt idx="12">
                  <c:v>1.0429999999999997</c:v>
                </c:pt>
                <c:pt idx="13">
                  <c:v>0.93599999999999994</c:v>
                </c:pt>
                <c:pt idx="14">
                  <c:v>0.8869999999999999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2A93-461E-8378-F664B26BEA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81351424"/>
        <c:axId val="178352064"/>
      </c:barChart>
      <c:catAx>
        <c:axId val="181350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78350336"/>
        <c:crosses val="autoZero"/>
        <c:auto val="1"/>
        <c:lblAlgn val="ctr"/>
        <c:lblOffset val="100"/>
        <c:noMultiLvlLbl val="0"/>
      </c:catAx>
      <c:valAx>
        <c:axId val="178350336"/>
        <c:scaling>
          <c:orientation val="minMax"/>
          <c:max val="2"/>
          <c:min val="-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81350912"/>
        <c:crosses val="autoZero"/>
        <c:crossBetween val="between"/>
        <c:majorUnit val="2"/>
        <c:minorUnit val="1"/>
      </c:valAx>
      <c:valAx>
        <c:axId val="178352064"/>
        <c:scaling>
          <c:orientation val="minMax"/>
        </c:scaling>
        <c:delete val="1"/>
        <c:axPos val="r"/>
        <c:numFmt formatCode="_-* #\ ##0.0\ _z_ł_-;\-* #\ ##0.0\ _z_ł_-;_-* &quot;-&quot;??\ _z_ł_-;_-@_-" sourceLinked="1"/>
        <c:majorTickMark val="out"/>
        <c:minorTickMark val="none"/>
        <c:tickLblPos val="nextTo"/>
        <c:crossAx val="181351424"/>
        <c:crosses val="max"/>
        <c:crossBetween val="between"/>
      </c:valAx>
      <c:catAx>
        <c:axId val="1813514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835206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5.3839251654161063E-2"/>
          <c:y val="0.8202032723452235"/>
          <c:w val="0.56564691073130879"/>
          <c:h val="0.173927583025830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800">
          <a:solidFill>
            <a:schemeClr val="tx1"/>
          </a:solidFill>
          <a:latin typeface="Arial Narrow" panose="020B0606020202030204" pitchFamily="34" charset="0"/>
        </a:defRPr>
      </a:pPr>
      <a:endParaRPr lang="cs-CZ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pl-PL" sz="1400" b="1" dirty="0" err="1" smtClean="0">
                <a:effectLst/>
              </a:rPr>
              <a:t>Impact</a:t>
            </a:r>
            <a:r>
              <a:rPr lang="pl-PL" sz="1400" b="1" dirty="0" smtClean="0">
                <a:effectLst/>
              </a:rPr>
              <a:t> of the </a:t>
            </a:r>
            <a:r>
              <a:rPr lang="pl-PL" sz="1400" b="1" dirty="0" err="1" smtClean="0">
                <a:effectLst/>
              </a:rPr>
              <a:t>Cohesion</a:t>
            </a:r>
            <a:r>
              <a:rPr lang="pl-PL" sz="1400" b="1" baseline="0" dirty="0" smtClean="0">
                <a:effectLst/>
              </a:rPr>
              <a:t> Policy on the ratio of the </a:t>
            </a:r>
            <a:r>
              <a:rPr lang="pl-PL" sz="1400" b="1" baseline="0" dirty="0" err="1" smtClean="0">
                <a:effectLst/>
              </a:rPr>
              <a:t>debt</a:t>
            </a:r>
            <a:r>
              <a:rPr lang="pl-PL" sz="1400" b="1" baseline="0" dirty="0" smtClean="0">
                <a:effectLst/>
              </a:rPr>
              <a:t> </a:t>
            </a:r>
            <a:br>
              <a:rPr lang="pl-PL" sz="1400" b="1" baseline="0" dirty="0" smtClean="0">
                <a:effectLst/>
              </a:rPr>
            </a:br>
            <a:r>
              <a:rPr lang="pl-PL" sz="1400" b="1" baseline="0" dirty="0" smtClean="0">
                <a:effectLst/>
              </a:rPr>
              <a:t>of the </a:t>
            </a:r>
            <a:r>
              <a:rPr lang="pl-PL" sz="1400" b="1" baseline="0" dirty="0" err="1" smtClean="0">
                <a:effectLst/>
              </a:rPr>
              <a:t>sector</a:t>
            </a:r>
            <a:r>
              <a:rPr lang="pl-PL" sz="1400" b="1" baseline="0" dirty="0" smtClean="0">
                <a:effectLst/>
              </a:rPr>
              <a:t> of </a:t>
            </a:r>
            <a:r>
              <a:rPr lang="pl-PL" sz="1400" b="1" baseline="0" dirty="0" err="1" smtClean="0">
                <a:effectLst/>
              </a:rPr>
              <a:t>government</a:t>
            </a:r>
            <a:r>
              <a:rPr lang="pl-PL" sz="1400" b="1" baseline="0" dirty="0" smtClean="0">
                <a:effectLst/>
              </a:rPr>
              <a:t> and </a:t>
            </a:r>
            <a:r>
              <a:rPr lang="pl-PL" sz="1400" b="1" baseline="0" dirty="0" err="1" smtClean="0">
                <a:effectLst/>
              </a:rPr>
              <a:t>self</a:t>
            </a:r>
            <a:r>
              <a:rPr lang="pl-PL" sz="1400" b="1" baseline="0" dirty="0" smtClean="0">
                <a:effectLst/>
              </a:rPr>
              <a:t> </a:t>
            </a:r>
            <a:r>
              <a:rPr lang="pl-PL" sz="1400" b="1" baseline="0" dirty="0" err="1" smtClean="0">
                <a:effectLst/>
              </a:rPr>
              <a:t>government</a:t>
            </a:r>
            <a:r>
              <a:rPr lang="pl-PL" sz="1400" b="1" baseline="0" dirty="0" smtClean="0">
                <a:effectLst/>
              </a:rPr>
              <a:t> </a:t>
            </a:r>
            <a:r>
              <a:rPr lang="pl-PL" sz="1400" b="1" baseline="0" dirty="0" err="1" smtClean="0">
                <a:effectLst/>
              </a:rPr>
              <a:t>institutions</a:t>
            </a:r>
            <a:r>
              <a:rPr lang="pl-PL" sz="1400" b="1" baseline="0" dirty="0" smtClean="0">
                <a:effectLst/>
              </a:rPr>
              <a:t> to the GDP, in the period </a:t>
            </a:r>
            <a:r>
              <a:rPr lang="pl-PL" sz="1400" b="1" dirty="0" smtClean="0">
                <a:effectLst/>
              </a:rPr>
              <a:t>2004-2018</a:t>
            </a:r>
            <a:endParaRPr lang="en-GB" sz="1400" dirty="0">
              <a:effectLst/>
            </a:endParaRPr>
          </a:p>
        </c:rich>
      </c:tx>
      <c:layout>
        <c:manualLayout>
          <c:xMode val="edge"/>
          <c:yMode val="edge"/>
          <c:x val="9.3750257201646092E-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6.9804012345679012E-2"/>
          <c:y val="0.18142536813922361"/>
          <c:w val="0.91843595679012346"/>
          <c:h val="0.5293939089692101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'dług sekt. inst. rząd. samorz.'!$H$4</c:f>
              <c:strCache>
                <c:ptCount val="1"/>
                <c:pt idx="0">
                  <c:v>value of the indicator under scenario with the EU funds</c:v>
                </c:pt>
              </c:strCache>
            </c:strRef>
          </c:tx>
          <c:spPr>
            <a:solidFill>
              <a:srgbClr val="548ED4"/>
            </a:solidFill>
            <a:ln>
              <a:noFill/>
            </a:ln>
            <a:effectLst/>
          </c:spPr>
          <c:invertIfNegative val="0"/>
          <c:cat>
            <c:numRef>
              <c:f>'dług sekt. inst. rząd. samorz.'!$G$5:$G$19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'dług sekt. inst. rząd. samorz.'!$H$5:$H$19</c:f>
              <c:numCache>
                <c:formatCode>_-* #\ ##0.0\ _z_ł_-;\-* #\ ##0.0\ _z_ł_-;_-* "-"??\ _z_ł_-;_-@_-</c:formatCode>
                <c:ptCount val="15"/>
                <c:pt idx="0">
                  <c:v>45</c:v>
                </c:pt>
                <c:pt idx="1">
                  <c:v>46.4</c:v>
                </c:pt>
                <c:pt idx="2">
                  <c:v>46.9</c:v>
                </c:pt>
                <c:pt idx="3">
                  <c:v>44.2</c:v>
                </c:pt>
                <c:pt idx="4">
                  <c:v>46.3</c:v>
                </c:pt>
                <c:pt idx="5">
                  <c:v>49.4</c:v>
                </c:pt>
                <c:pt idx="6">
                  <c:v>53.1</c:v>
                </c:pt>
                <c:pt idx="7">
                  <c:v>54.1</c:v>
                </c:pt>
                <c:pt idx="8">
                  <c:v>53.7</c:v>
                </c:pt>
                <c:pt idx="9">
                  <c:v>55.7</c:v>
                </c:pt>
                <c:pt idx="10">
                  <c:v>50.3</c:v>
                </c:pt>
                <c:pt idx="11">
                  <c:v>51.3</c:v>
                </c:pt>
                <c:pt idx="12">
                  <c:v>54.2</c:v>
                </c:pt>
                <c:pt idx="13">
                  <c:v>50.6</c:v>
                </c:pt>
                <c:pt idx="14">
                  <c:v>48.9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1C7-4486-BCE1-3D18DF6505D3}"/>
            </c:ext>
          </c:extLst>
        </c:ser>
        <c:ser>
          <c:idx val="3"/>
          <c:order val="3"/>
          <c:tx>
            <c:strRef>
              <c:f>'dług sekt. inst. rząd. samorz.'!$K$4</c:f>
              <c:strCache>
                <c:ptCount val="1"/>
              </c:strCache>
            </c:strRef>
          </c:tx>
          <c:spPr>
            <a:solidFill>
              <a:schemeClr val="accent5">
                <a:tint val="58000"/>
              </a:schemeClr>
            </a:solidFill>
            <a:ln>
              <a:noFill/>
            </a:ln>
            <a:effectLst/>
          </c:spPr>
          <c:invertIfNegative val="0"/>
          <c:cat>
            <c:numRef>
              <c:f>'dług sekt. inst. rząd. samorz.'!$G$5:$G$19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'dług sekt. inst. rząd. samorz.'!$K$5:$K$19</c:f>
              <c:numCache>
                <c:formatCode>General</c:formatCode>
                <c:ptCount val="15"/>
              </c:numCache>
            </c:numRef>
          </c:val>
          <c:extLst>
            <c:ext xmlns:c16="http://schemas.microsoft.com/office/drawing/2014/chart" uri="{C3380CC4-5D6E-409C-BE32-E72D297353CC}">
              <c16:uniqueId val="{00000001-11C7-4486-BCE1-3D18DF6505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100"/>
        <c:axId val="181700096"/>
        <c:axId val="174662208"/>
      </c:barChart>
      <c:barChart>
        <c:barDir val="col"/>
        <c:grouping val="stacked"/>
        <c:varyColors val="0"/>
        <c:ser>
          <c:idx val="1"/>
          <c:order val="1"/>
          <c:tx>
            <c:strRef>
              <c:f>'dług sekt. inst. rząd. samorz.'!$I$4</c:f>
              <c:strCache>
                <c:ptCount val="1"/>
                <c:pt idx="0">
                  <c:v>value of the indicator under scenario without the EU funds</c:v>
                </c:pt>
              </c:strCache>
            </c:strRef>
          </c:tx>
          <c:spPr>
            <a:solidFill>
              <a:srgbClr val="97BAE5"/>
            </a:solidFill>
            <a:ln>
              <a:noFill/>
            </a:ln>
            <a:effectLst/>
          </c:spPr>
          <c:invertIfNegative val="0"/>
          <c:val>
            <c:numRef>
              <c:f>'dług sekt. inst. rząd. samorz.'!$I$5:$I$19</c:f>
              <c:numCache>
                <c:formatCode>_-* #\ ##0.0\ _z_ł_-;\-* #\ ##0.0\ _z_ł_-;_-* "-"??\ _z_ł_-;_-@_-</c:formatCode>
                <c:ptCount val="15"/>
                <c:pt idx="0">
                  <c:v>45</c:v>
                </c:pt>
                <c:pt idx="1">
                  <c:v>46.582619999999999</c:v>
                </c:pt>
                <c:pt idx="2">
                  <c:v>47.495280000000001</c:v>
                </c:pt>
                <c:pt idx="3">
                  <c:v>45.273560000000003</c:v>
                </c:pt>
                <c:pt idx="4">
                  <c:v>47.719320000000003</c:v>
                </c:pt>
                <c:pt idx="5">
                  <c:v>51.391460000000002</c:v>
                </c:pt>
                <c:pt idx="6">
                  <c:v>56.132530000000003</c:v>
                </c:pt>
                <c:pt idx="7">
                  <c:v>58.166499999999999</c:v>
                </c:pt>
                <c:pt idx="8">
                  <c:v>58.84563</c:v>
                </c:pt>
                <c:pt idx="9">
                  <c:v>62.05001</c:v>
                </c:pt>
                <c:pt idx="10">
                  <c:v>57.202559999999998</c:v>
                </c:pt>
                <c:pt idx="11">
                  <c:v>58.985059999999997</c:v>
                </c:pt>
                <c:pt idx="12">
                  <c:v>62.413440000000001</c:v>
                </c:pt>
                <c:pt idx="13">
                  <c:v>58.742759999999997</c:v>
                </c:pt>
                <c:pt idx="14">
                  <c:v>57.670909999999999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1C7-4486-BCE1-3D18DF6505D3}"/>
            </c:ext>
          </c:extLst>
        </c:ser>
        <c:ser>
          <c:idx val="2"/>
          <c:order val="2"/>
          <c:tx>
            <c:strRef>
              <c:f>'dług sekt. inst. rząd. samorz.'!$J$4</c:f>
              <c:strCache>
                <c:ptCount val="1"/>
                <c:pt idx="0">
                  <c:v>impact of the EU funds</c:v>
                </c:pt>
              </c:strCache>
            </c:strRef>
          </c:tx>
          <c:spPr>
            <a:solidFill>
              <a:srgbClr val="DEE9F6"/>
            </a:solidFill>
            <a:ln>
              <a:noFill/>
            </a:ln>
            <a:effectLst/>
          </c:spPr>
          <c:invertIfNegative val="0"/>
          <c:dLbls>
            <c:dLbl>
              <c:idx val="6"/>
              <c:layout>
                <c:manualLayout>
                  <c:x val="0"/>
                  <c:y val="-6.215541052075929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1C7-4486-BCE1-3D18DF6505D3}"/>
                </c:ext>
              </c:extLst>
            </c:dLbl>
            <c:dLbl>
              <c:idx val="7"/>
              <c:layout>
                <c:manualLayout>
                  <c:x val="0"/>
                  <c:y val="-6.711445783132521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1C7-4486-BCE1-3D18DF6505D3}"/>
                </c:ext>
              </c:extLst>
            </c:dLbl>
            <c:dLbl>
              <c:idx val="8"/>
              <c:layout>
                <c:manualLayout>
                  <c:x val="0"/>
                  <c:y val="-6.53707686715579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11C7-4486-BCE1-3D18DF6505D3}"/>
                </c:ext>
              </c:extLst>
            </c:dLbl>
            <c:dLbl>
              <c:idx val="9"/>
              <c:layout>
                <c:manualLayout>
                  <c:x val="0"/>
                  <c:y val="-6.53905622489959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11C7-4486-BCE1-3D18DF6505D3}"/>
                </c:ext>
              </c:extLst>
            </c:dLbl>
            <c:dLbl>
              <c:idx val="10"/>
              <c:layout>
                <c:manualLayout>
                  <c:x val="0"/>
                  <c:y val="-6.152576974564926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1C7-4486-BCE1-3D18DF6505D3}"/>
                </c:ext>
              </c:extLst>
            </c:dLbl>
            <c:dLbl>
              <c:idx val="11"/>
              <c:layout>
                <c:manualLayout>
                  <c:x val="0"/>
                  <c:y val="-6.162182061579659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11C7-4486-BCE1-3D18DF6505D3}"/>
                </c:ext>
              </c:extLst>
            </c:dLbl>
            <c:dLbl>
              <c:idx val="12"/>
              <c:layout>
                <c:manualLayout>
                  <c:x val="0"/>
                  <c:y val="-5.948493975903614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1C7-4486-BCE1-3D18DF6505D3}"/>
                </c:ext>
              </c:extLst>
            </c:dLbl>
            <c:dLbl>
              <c:idx val="13"/>
              <c:layout>
                <c:manualLayout>
                  <c:x val="0"/>
                  <c:y val="-5.55200803212850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11C7-4486-BCE1-3D18DF6505D3}"/>
                </c:ext>
              </c:extLst>
            </c:dLbl>
            <c:dLbl>
              <c:idx val="14"/>
              <c:layout>
                <c:manualLayout>
                  <c:x val="-1.1976884961618809E-16"/>
                  <c:y val="-6.147958500669336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11C7-4486-BCE1-3D18DF6505D3}"/>
                </c:ext>
              </c:extLst>
            </c:dLbl>
            <c:numFmt formatCode="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val>
            <c:numRef>
              <c:f>'dług sekt. inst. rząd. samorz.'!$J$5:$J$19</c:f>
              <c:numCache>
                <c:formatCode>_-* #\ ##0.0\ _z_ł_-;\-* #\ ##0.0\ _z_ł_-;_-* "-"??\ _z_ł_-;_-@_-</c:formatCode>
                <c:ptCount val="15"/>
                <c:pt idx="0">
                  <c:v>-3.3938759999998069E-2</c:v>
                </c:pt>
                <c:pt idx="1">
                  <c:v>-0.18262</c:v>
                </c:pt>
                <c:pt idx="2">
                  <c:v>-0.59528000000000247</c:v>
                </c:pt>
                <c:pt idx="3">
                  <c:v>-1.0735600000000005</c:v>
                </c:pt>
                <c:pt idx="4">
                  <c:v>-1.4193200000000061</c:v>
                </c:pt>
                <c:pt idx="5">
                  <c:v>-1.9914600000000036</c:v>
                </c:pt>
                <c:pt idx="6">
                  <c:v>-3.0325300000000013</c:v>
                </c:pt>
                <c:pt idx="7">
                  <c:v>-4.0664999999999978</c:v>
                </c:pt>
                <c:pt idx="8">
                  <c:v>-5.145629999999997</c:v>
                </c:pt>
                <c:pt idx="9">
                  <c:v>-6.3500099999999975</c:v>
                </c:pt>
                <c:pt idx="10">
                  <c:v>-6.9025600000000011</c:v>
                </c:pt>
                <c:pt idx="11">
                  <c:v>-7.68506</c:v>
                </c:pt>
                <c:pt idx="12">
                  <c:v>-8.2134399999999985</c:v>
                </c:pt>
                <c:pt idx="13">
                  <c:v>-8.1427599999999956</c:v>
                </c:pt>
                <c:pt idx="14">
                  <c:v>-8.7709100000000007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1C7-4486-BCE1-3D18DF6505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81702144"/>
        <c:axId val="174662784"/>
      </c:barChart>
      <c:catAx>
        <c:axId val="1817000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74662208"/>
        <c:crosses val="autoZero"/>
        <c:auto val="1"/>
        <c:lblAlgn val="ctr"/>
        <c:lblOffset val="350"/>
        <c:noMultiLvlLbl val="0"/>
      </c:catAx>
      <c:valAx>
        <c:axId val="174662208"/>
        <c:scaling>
          <c:orientation val="minMax"/>
          <c:max val="7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81700096"/>
        <c:crosses val="autoZero"/>
        <c:crossBetween val="between"/>
      </c:valAx>
      <c:valAx>
        <c:axId val="174662784"/>
        <c:scaling>
          <c:orientation val="minMax"/>
          <c:max val="60"/>
          <c:min val="-10"/>
        </c:scaling>
        <c:delete val="1"/>
        <c:axPos val="r"/>
        <c:numFmt formatCode="_-* #\ ##0.0\ _z_ł_-;\-* #\ ##0.0\ _z_ł_-;_-* &quot;-&quot;??\ _z_ł_-;_-@_-" sourceLinked="1"/>
        <c:majorTickMark val="out"/>
        <c:minorTickMark val="none"/>
        <c:tickLblPos val="nextTo"/>
        <c:crossAx val="181702144"/>
        <c:crosses val="max"/>
        <c:crossBetween val="between"/>
      </c:valAx>
      <c:catAx>
        <c:axId val="181702144"/>
        <c:scaling>
          <c:orientation val="minMax"/>
        </c:scaling>
        <c:delete val="1"/>
        <c:axPos val="b"/>
        <c:majorTickMark val="out"/>
        <c:minorTickMark val="none"/>
        <c:tickLblPos val="nextTo"/>
        <c:crossAx val="17466278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1.0567108158912515E-2"/>
          <c:y val="0.84320448460508701"/>
          <c:w val="0.66803083123425688"/>
          <c:h val="0.1496870816599732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800">
          <a:latin typeface="Arial Narrow" panose="020B0606020202030204" pitchFamily="34" charset="0"/>
        </a:defRPr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GB" sz="1400" b="1" dirty="0" smtClean="0">
                <a:effectLst/>
              </a:rPr>
              <a:t>Support under the Cohesion Policy (the EU funds) in Poland, 2004-201</a:t>
            </a:r>
            <a:r>
              <a:rPr lang="pl-PL" sz="1400" b="1" dirty="0" smtClean="0">
                <a:effectLst/>
              </a:rPr>
              <a:t>8</a:t>
            </a:r>
            <a:endParaRPr lang="en-GB" sz="1400" dirty="0"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5.546083913423866E-2"/>
          <c:y val="0.16439286613043033"/>
          <c:w val="0.8844750022189255"/>
          <c:h val="0.738425731655321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wydatkowanie!$A$84</c:f>
              <c:strCache>
                <c:ptCount val="1"/>
                <c:pt idx="0">
                  <c:v>Cohesion Policy payments, in PLN million (left axis)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c:spPr>
          <c:invertIfNegative val="0"/>
          <c:cat>
            <c:numRef>
              <c:f>wydatkowanie!$B$82:$P$82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wydatkowanie!$B$84:$P$84</c:f>
              <c:numCache>
                <c:formatCode>#,##0</c:formatCode>
                <c:ptCount val="15"/>
                <c:pt idx="0">
                  <c:v>1243222800</c:v>
                </c:pt>
                <c:pt idx="1">
                  <c:v>3671164800</c:v>
                </c:pt>
                <c:pt idx="2">
                  <c:v>10529234320</c:v>
                </c:pt>
                <c:pt idx="3">
                  <c:v>14315628470</c:v>
                </c:pt>
                <c:pt idx="4">
                  <c:v>10406782210.507</c:v>
                </c:pt>
                <c:pt idx="5">
                  <c:v>24043826851.082504</c:v>
                </c:pt>
                <c:pt idx="6">
                  <c:v>35264014575.440491</c:v>
                </c:pt>
                <c:pt idx="7">
                  <c:v>41279218890.579498</c:v>
                </c:pt>
                <c:pt idx="8">
                  <c:v>49255466708.378494</c:v>
                </c:pt>
                <c:pt idx="9">
                  <c:v>45891722243.954002</c:v>
                </c:pt>
                <c:pt idx="10">
                  <c:v>45558307883.066002</c:v>
                </c:pt>
                <c:pt idx="11">
                  <c:v>45171036690.377167</c:v>
                </c:pt>
                <c:pt idx="12">
                  <c:v>32504917819.49617</c:v>
                </c:pt>
                <c:pt idx="13">
                  <c:v>23239273694.290009</c:v>
                </c:pt>
                <c:pt idx="14">
                  <c:v>38851622709.25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647-46B6-8CDB-147C16A865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176887296"/>
        <c:axId val="175055424"/>
      </c:barChart>
      <c:lineChart>
        <c:grouping val="standard"/>
        <c:varyColors val="0"/>
        <c:ser>
          <c:idx val="1"/>
          <c:order val="1"/>
          <c:tx>
            <c:strRef>
              <c:f>wydatkowanie!$A$85</c:f>
              <c:strCache>
                <c:ptCount val="1"/>
                <c:pt idx="0">
                  <c:v>In relation to the GDP, % (right axis)</c:v>
                </c:pt>
              </c:strCache>
            </c:strRef>
          </c:tx>
          <c:spPr>
            <a:ln>
              <a:solidFill>
                <a:srgbClr val="FF99CC"/>
              </a:solidFill>
            </a:ln>
          </c:spPr>
          <c:marker>
            <c:symbol val="none"/>
          </c:marker>
          <c:cat>
            <c:numRef>
              <c:f>wydatkowanie!$B$82:$P$82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wydatkowanie!$B$85:$P$85</c:f>
              <c:numCache>
                <c:formatCode>0.0%</c:formatCode>
                <c:ptCount val="15"/>
                <c:pt idx="0">
                  <c:v>1.3289294468133322E-3</c:v>
                </c:pt>
                <c:pt idx="1">
                  <c:v>3.6957414808476367E-3</c:v>
                </c:pt>
                <c:pt idx="2">
                  <c:v>9.8060754778131875E-3</c:v>
                </c:pt>
                <c:pt idx="3">
                  <c:v>1.2008717761804139E-2</c:v>
                </c:pt>
                <c:pt idx="4">
                  <c:v>8.0792666714595701E-3</c:v>
                </c:pt>
                <c:pt idx="5">
                  <c:v>1.7494664286210885E-2</c:v>
                </c:pt>
                <c:pt idx="6">
                  <c:v>2.4340153627443739E-2</c:v>
                </c:pt>
                <c:pt idx="7">
                  <c:v>2.6307660715622381E-2</c:v>
                </c:pt>
                <c:pt idx="8">
                  <c:v>3.0217688427559213E-2</c:v>
                </c:pt>
                <c:pt idx="9">
                  <c:v>2.7651795819399399E-2</c:v>
                </c:pt>
                <c:pt idx="10">
                  <c:v>2.6427695515110348E-2</c:v>
                </c:pt>
                <c:pt idx="11">
                  <c:v>2.5070576571385769E-2</c:v>
                </c:pt>
                <c:pt idx="12">
                  <c:v>1.7426574357054643E-2</c:v>
                </c:pt>
                <c:pt idx="13">
                  <c:v>1.1664788451331648E-2</c:v>
                </c:pt>
                <c:pt idx="14">
                  <c:v>1.8330248813196538E-2</c:v>
                </c:pt>
              </c:numCache>
            </c:numRef>
          </c:val>
          <c:smooth val="1"/>
          <c:extLst>
            <c:ext xmlns:c16="http://schemas.microsoft.com/office/drawing/2014/chart" uri="{C3380CC4-5D6E-409C-BE32-E72D297353CC}">
              <c16:uniqueId val="{00000001-4647-46B6-8CDB-147C16A865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6888832"/>
        <c:axId val="122591424"/>
      </c:lineChart>
      <c:catAx>
        <c:axId val="17688729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5055424"/>
        <c:crosses val="autoZero"/>
        <c:auto val="1"/>
        <c:lblAlgn val="ctr"/>
        <c:lblOffset val="100"/>
        <c:noMultiLvlLbl val="0"/>
      </c:catAx>
      <c:valAx>
        <c:axId val="175055424"/>
        <c:scaling>
          <c:orientation val="minMax"/>
          <c:max val="70000000000"/>
        </c:scaling>
        <c:delete val="0"/>
        <c:axPos val="l"/>
        <c:majorGridlines>
          <c:spPr>
            <a:ln>
              <a:solidFill>
                <a:schemeClr val="bg1">
                  <a:lumMod val="65000"/>
                </a:schemeClr>
              </a:solidFill>
            </a:ln>
          </c:spPr>
        </c:majorGridlines>
        <c:numFmt formatCode="#,##0" sourceLinked="1"/>
        <c:majorTickMark val="out"/>
        <c:minorTickMark val="none"/>
        <c:tickLblPos val="nextTo"/>
        <c:crossAx val="176887296"/>
        <c:crosses val="autoZero"/>
        <c:crossBetween val="between"/>
        <c:dispUnits>
          <c:builtInUnit val="millions"/>
        </c:dispUnits>
      </c:valAx>
      <c:valAx>
        <c:axId val="122591424"/>
        <c:scaling>
          <c:orientation val="minMax"/>
          <c:max val="3.5000000000000003E-2"/>
        </c:scaling>
        <c:delete val="0"/>
        <c:axPos val="r"/>
        <c:numFmt formatCode="0.0%" sourceLinked="1"/>
        <c:majorTickMark val="out"/>
        <c:minorTickMark val="none"/>
        <c:tickLblPos val="nextTo"/>
        <c:crossAx val="176888832"/>
        <c:crosses val="max"/>
        <c:crossBetween val="between"/>
      </c:valAx>
      <c:catAx>
        <c:axId val="17688883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2591424"/>
        <c:crosses val="autoZero"/>
        <c:auto val="1"/>
        <c:lblAlgn val="ctr"/>
        <c:lblOffset val="100"/>
        <c:noMultiLvlLbl val="0"/>
      </c:catAx>
    </c:plotArea>
    <c:legend>
      <c:legendPos val="r"/>
      <c:layout>
        <c:manualLayout>
          <c:xMode val="edge"/>
          <c:yMode val="edge"/>
          <c:x val="0.10629401397289107"/>
          <c:y val="6.35371909107008E-2"/>
          <c:w val="0.78494059763501733"/>
          <c:h val="0.1210047068138829"/>
        </c:manualLayout>
      </c:layout>
      <c:overlay val="0"/>
    </c:legend>
    <c:plotVisOnly val="1"/>
    <c:dispBlanksAs val="gap"/>
    <c:showDLblsOverMax val="0"/>
  </c:chart>
  <c:spPr>
    <a:ln w="9525">
      <a:solidFill>
        <a:schemeClr val="accent5">
          <a:shade val="80000"/>
          <a:hueOff val="0"/>
          <a:satOff val="0"/>
          <a:lumOff val="0"/>
        </a:schemeClr>
      </a:solidFill>
    </a:ln>
  </c:spPr>
  <c:txPr>
    <a:bodyPr/>
    <a:lstStyle/>
    <a:p>
      <a:pPr>
        <a:defRPr sz="900">
          <a:latin typeface="Arial Narrow" panose="020B0606020202030204" pitchFamily="34" charset="0"/>
        </a:defRPr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0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pl-PL" sz="1200" b="1" dirty="0" err="1" smtClean="0">
                <a:effectLst/>
              </a:rPr>
              <a:t>Impact</a:t>
            </a:r>
            <a:r>
              <a:rPr lang="pl-PL" sz="1200" b="1" dirty="0" smtClean="0">
                <a:effectLst/>
              </a:rPr>
              <a:t> of the </a:t>
            </a:r>
            <a:r>
              <a:rPr lang="pl-PL" sz="1200" b="1" dirty="0" err="1" smtClean="0">
                <a:effectLst/>
              </a:rPr>
              <a:t>Cohesion</a:t>
            </a:r>
            <a:r>
              <a:rPr lang="pl-PL" sz="1200" b="1" dirty="0" smtClean="0">
                <a:effectLst/>
              </a:rPr>
              <a:t> Policy on the GDP </a:t>
            </a:r>
            <a:r>
              <a:rPr lang="pl-PL" sz="1200" b="1" dirty="0" err="1" smtClean="0">
                <a:effectLst/>
              </a:rPr>
              <a:t>growth</a:t>
            </a:r>
            <a:r>
              <a:rPr lang="pl-PL" sz="1200" b="1" dirty="0" smtClean="0">
                <a:effectLst/>
              </a:rPr>
              <a:t> </a:t>
            </a:r>
            <a:r>
              <a:rPr lang="pl-PL" sz="1200" b="1" dirty="0" err="1" smtClean="0">
                <a:effectLst/>
              </a:rPr>
              <a:t>rate</a:t>
            </a:r>
            <a:r>
              <a:rPr lang="pl-PL" sz="1200" b="1" baseline="0" dirty="0" smtClean="0">
                <a:effectLst/>
              </a:rPr>
              <a:t> </a:t>
            </a:r>
            <a:br>
              <a:rPr lang="pl-PL" sz="1200" b="1" baseline="0" dirty="0" smtClean="0">
                <a:effectLst/>
              </a:rPr>
            </a:br>
            <a:r>
              <a:rPr lang="pl-PL" sz="1200" b="1" baseline="0" dirty="0" smtClean="0">
                <a:effectLst/>
              </a:rPr>
              <a:t>in Poland, in the </a:t>
            </a:r>
            <a:r>
              <a:rPr lang="pl-PL" sz="1200" b="1" baseline="0" dirty="0" err="1" smtClean="0">
                <a:effectLst/>
              </a:rPr>
              <a:t>years</a:t>
            </a:r>
            <a:r>
              <a:rPr lang="pl-PL" sz="1200" b="1" baseline="0" dirty="0" smtClean="0">
                <a:effectLst/>
              </a:rPr>
              <a:t> </a:t>
            </a:r>
            <a:r>
              <a:rPr lang="pl-PL" sz="1200" b="1" dirty="0" smtClean="0">
                <a:effectLst/>
              </a:rPr>
              <a:t>2004-2018</a:t>
            </a:r>
            <a:endParaRPr lang="en-GB" sz="1200" dirty="0">
              <a:effectLst/>
            </a:endParaRPr>
          </a:p>
        </c:rich>
      </c:tx>
      <c:layout>
        <c:manualLayout>
          <c:xMode val="edge"/>
          <c:yMode val="edge"/>
          <c:x val="0.1030249649342917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6.2407207919080679E-2"/>
          <c:y val="0.14577773755742968"/>
          <c:w val="0.93709375336049605"/>
          <c:h val="0.5629197641762158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'tempo zmian PKB'!$B$26</c:f>
              <c:strCache>
                <c:ptCount val="1"/>
                <c:pt idx="0">
                  <c:v>value of the indicator under scenario with the EU funds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'tempo zmian PKB'!$A$5:$A$19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'tempo zmian PKB'!$B$27:$B$41</c:f>
              <c:numCache>
                <c:formatCode>_-* #\ ##0.0\ _z_ł_-;\-* #\ ##0.0\ _z_ł_-;_-* "-"??\ _z_ł_-;_-@_-</c:formatCode>
                <c:ptCount val="15"/>
                <c:pt idx="0">
                  <c:v>5.0999999999999943</c:v>
                </c:pt>
                <c:pt idx="1">
                  <c:v>3.5000000000000142</c:v>
                </c:pt>
                <c:pt idx="2">
                  <c:v>6.2000000000000028</c:v>
                </c:pt>
                <c:pt idx="3">
                  <c:v>6.9999999999999858</c:v>
                </c:pt>
                <c:pt idx="4">
                  <c:v>4.2000000000000028</c:v>
                </c:pt>
                <c:pt idx="5">
                  <c:v>2.7999999999999829</c:v>
                </c:pt>
                <c:pt idx="6">
                  <c:v>3.5999999999999801</c:v>
                </c:pt>
                <c:pt idx="7">
                  <c:v>5.0000000000000284</c:v>
                </c:pt>
                <c:pt idx="8">
                  <c:v>1.5999999999999517</c:v>
                </c:pt>
                <c:pt idx="9">
                  <c:v>1.4000000000000199</c:v>
                </c:pt>
                <c:pt idx="10">
                  <c:v>3.2999999999999687</c:v>
                </c:pt>
                <c:pt idx="11">
                  <c:v>3.7999999999999972</c:v>
                </c:pt>
                <c:pt idx="12">
                  <c:v>3.0999999999999943</c:v>
                </c:pt>
                <c:pt idx="13">
                  <c:v>4.9000000000000057</c:v>
                </c:pt>
                <c:pt idx="14">
                  <c:v>5.0999999999999943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94D-48E3-8AA5-C9AF0D7A4FAF}"/>
            </c:ext>
          </c:extLst>
        </c:ser>
        <c:ser>
          <c:idx val="3"/>
          <c:order val="3"/>
          <c:tx>
            <c:strRef>
              <c:f>'tempo zmian PKB'!$M$4</c:f>
              <c:strCache>
                <c:ptCount val="1"/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val>
            <c:numRef>
              <c:f>'tempo zmian PKB'!$M$5:$M$19</c:f>
              <c:numCache>
                <c:formatCode>General</c:formatCode>
                <c:ptCount val="15"/>
              </c:numCache>
            </c:numRef>
          </c:val>
          <c:extLst>
            <c:ext xmlns:c16="http://schemas.microsoft.com/office/drawing/2014/chart" uri="{C3380CC4-5D6E-409C-BE32-E72D297353CC}">
              <c16:uniqueId val="{00000001-594D-48E3-8AA5-C9AF0D7A4F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100"/>
        <c:axId val="177368064"/>
        <c:axId val="122587968"/>
      </c:barChart>
      <c:barChart>
        <c:barDir val="col"/>
        <c:grouping val="stacked"/>
        <c:varyColors val="0"/>
        <c:ser>
          <c:idx val="1"/>
          <c:order val="1"/>
          <c:tx>
            <c:strRef>
              <c:f>'tempo zmian PKB'!$C$26</c:f>
              <c:strCache>
                <c:ptCount val="1"/>
                <c:pt idx="0">
                  <c:v>value of the indicator under scenario without the EU funds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'tempo zmian PKB'!$A$5:$A$19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'tempo zmian PKB'!$C$27:$C$41</c:f>
              <c:numCache>
                <c:formatCode>_-* #\ ##0.0\ _z_ł_-;\-* #\ ##0.0\ _z_ł_-;_-* "-"??\ _z_ł_-;_-@_-</c:formatCode>
                <c:ptCount val="15"/>
                <c:pt idx="0">
                  <c:v>4.9837368433647669</c:v>
                </c:pt>
                <c:pt idx="1">
                  <c:v>3.1553026387158667</c:v>
                </c:pt>
                <c:pt idx="2">
                  <c:v>5.2955723347147767</c:v>
                </c:pt>
                <c:pt idx="3">
                  <c:v>6.3153659544666851</c:v>
                </c:pt>
                <c:pt idx="4">
                  <c:v>4.2655558777742613</c:v>
                </c:pt>
                <c:pt idx="5">
                  <c:v>1.7874726445310074</c:v>
                </c:pt>
                <c:pt idx="6">
                  <c:v>2.2177883370089404</c:v>
                </c:pt>
                <c:pt idx="7">
                  <c:v>4.1232127909445637</c:v>
                </c:pt>
                <c:pt idx="8">
                  <c:v>0.74659736424453627</c:v>
                </c:pt>
                <c:pt idx="9">
                  <c:v>0.97420401654062516</c:v>
                </c:pt>
                <c:pt idx="10">
                  <c:v>3.1284615497028341</c:v>
                </c:pt>
                <c:pt idx="11">
                  <c:v>3.9808374195633434</c:v>
                </c:pt>
                <c:pt idx="12">
                  <c:v>4.0095108105687132</c:v>
                </c:pt>
                <c:pt idx="13">
                  <c:v>5.8406573369448722</c:v>
                </c:pt>
                <c:pt idx="14">
                  <c:v>4.8871476567065031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94D-48E3-8AA5-C9AF0D7A4FAF}"/>
            </c:ext>
          </c:extLst>
        </c:ser>
        <c:ser>
          <c:idx val="2"/>
          <c:order val="2"/>
          <c:tx>
            <c:strRef>
              <c:f>'tempo zmian PKB'!$D$26</c:f>
              <c:strCache>
                <c:ptCount val="1"/>
                <c:pt idx="0">
                  <c:v>impact of the EU funds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4-594D-48E3-8AA5-C9AF0D7A4FAF}"/>
              </c:ext>
            </c:extLst>
          </c:dPt>
          <c:dLbls>
            <c:dLbl>
              <c:idx val="2"/>
              <c:layout>
                <c:manualLayout>
                  <c:x val="0"/>
                  <c:y val="-6.426905199625376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594D-48E3-8AA5-C9AF0D7A4FAF}"/>
                </c:ext>
              </c:extLst>
            </c:dLbl>
            <c:dLbl>
              <c:idx val="3"/>
              <c:layout>
                <c:manualLayout>
                  <c:x val="0"/>
                  <c:y val="-6.664599882063200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594D-48E3-8AA5-C9AF0D7A4FAF}"/>
                </c:ext>
              </c:extLst>
            </c:dLbl>
            <c:dLbl>
              <c:idx val="5"/>
              <c:layout>
                <c:manualLayout>
                  <c:x val="0"/>
                  <c:y val="-7.140509556349514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594D-48E3-8AA5-C9AF0D7A4FAF}"/>
                </c:ext>
              </c:extLst>
            </c:dLbl>
            <c:dLbl>
              <c:idx val="6"/>
              <c:layout>
                <c:manualLayout>
                  <c:x val="-7.1866411397682443E-17"/>
                  <c:y val="-9.11846578098442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594D-48E3-8AA5-C9AF0D7A4FAF}"/>
                </c:ext>
              </c:extLst>
            </c:dLbl>
            <c:dLbl>
              <c:idx val="7"/>
              <c:layout>
                <c:manualLayout>
                  <c:x val="0"/>
                  <c:y val="-7.076684935308195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594D-48E3-8AA5-C9AF0D7A4FAF}"/>
                </c:ext>
              </c:extLst>
            </c:dLbl>
            <c:dLbl>
              <c:idx val="8"/>
              <c:layout>
                <c:manualLayout>
                  <c:x val="0"/>
                  <c:y val="-6.609924034826043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594D-48E3-8AA5-C9AF0D7A4FAF}"/>
                </c:ext>
              </c:extLst>
            </c:dLbl>
            <c:dLbl>
              <c:idx val="9"/>
              <c:layout>
                <c:manualLayout>
                  <c:x val="0"/>
                  <c:y val="-4.83974470151583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594D-48E3-8AA5-C9AF0D7A4FAF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'tempo zmian PKB'!$A$5:$A$19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'tempo zmian PKB'!$D$27:$D$41</c:f>
              <c:numCache>
                <c:formatCode>_-* #\ ##0.0\ _z_ł_-;\-* #\ ##0.0\ _z_ł_-;_-* "-"?\ _z_ł_-;_-@_-</c:formatCode>
                <c:ptCount val="15"/>
                <c:pt idx="0">
                  <c:v>0.11626315663522746</c:v>
                </c:pt>
                <c:pt idx="1">
                  <c:v>0.34469736128414752</c:v>
                </c:pt>
                <c:pt idx="2">
                  <c:v>0.90442766528522611</c:v>
                </c:pt>
                <c:pt idx="3">
                  <c:v>0.68463404553330065</c:v>
                </c:pt>
                <c:pt idx="4">
                  <c:v>-6.555587777425842E-2</c:v>
                </c:pt>
                <c:pt idx="5">
                  <c:v>1.0125273554689755</c:v>
                </c:pt>
                <c:pt idx="6">
                  <c:v>1.3822116629910397</c:v>
                </c:pt>
                <c:pt idx="7">
                  <c:v>0.8767872090554647</c:v>
                </c:pt>
                <c:pt idx="8">
                  <c:v>0.85340263575541542</c:v>
                </c:pt>
                <c:pt idx="9">
                  <c:v>0.42579598345939473</c:v>
                </c:pt>
                <c:pt idx="10">
                  <c:v>0.17153845029713466</c:v>
                </c:pt>
                <c:pt idx="11">
                  <c:v>-0.1808374195633462</c:v>
                </c:pt>
                <c:pt idx="12">
                  <c:v>-0.90951081056871885</c:v>
                </c:pt>
                <c:pt idx="13">
                  <c:v>-0.94065733694486653</c:v>
                </c:pt>
                <c:pt idx="14">
                  <c:v>0.21285234329349123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594D-48E3-8AA5-C9AF0D7A4F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77368576"/>
        <c:axId val="122588544"/>
      </c:barChart>
      <c:catAx>
        <c:axId val="1773680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22587968"/>
        <c:crosses val="autoZero"/>
        <c:auto val="1"/>
        <c:lblAlgn val="ctr"/>
        <c:lblOffset val="100"/>
        <c:noMultiLvlLbl val="0"/>
      </c:catAx>
      <c:valAx>
        <c:axId val="122587968"/>
        <c:scaling>
          <c:orientation val="minMax"/>
          <c:max val="8"/>
          <c:min val="-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77368064"/>
        <c:crosses val="autoZero"/>
        <c:crossBetween val="between"/>
        <c:minorUnit val="0.5"/>
      </c:valAx>
      <c:valAx>
        <c:axId val="122588544"/>
        <c:scaling>
          <c:orientation val="minMax"/>
          <c:max val="500"/>
        </c:scaling>
        <c:delete val="1"/>
        <c:axPos val="r"/>
        <c:numFmt formatCode="_-* #\ ##0.0\ _z_ł_-;\-* #\ ##0.0\ _z_ł_-;_-* &quot;-&quot;??\ _z_ł_-;_-@_-" sourceLinked="1"/>
        <c:majorTickMark val="out"/>
        <c:minorTickMark val="none"/>
        <c:tickLblPos val="nextTo"/>
        <c:crossAx val="177368576"/>
        <c:crosses val="max"/>
        <c:crossBetween val="between"/>
      </c:valAx>
      <c:catAx>
        <c:axId val="1773685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25885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1.1085663488457513E-2"/>
          <c:y val="0.77118448395289774"/>
          <c:w val="0.62752669329791733"/>
          <c:h val="0.22281337437299667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latin typeface="Arial Narrow" panose="020B0606020202030204" pitchFamily="34" charset="0"/>
        </a:defRPr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lnSpc>
                <a:spcPct val="90000"/>
              </a:lnSpc>
              <a:defRPr sz="10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pl-PL" sz="1400" b="1" dirty="0" err="1" smtClean="0">
                <a:effectLst/>
              </a:rPr>
              <a:t>Impact</a:t>
            </a:r>
            <a:r>
              <a:rPr lang="pl-PL" sz="1400" b="1" baseline="0" dirty="0" smtClean="0">
                <a:effectLst/>
              </a:rPr>
              <a:t> of the </a:t>
            </a:r>
            <a:r>
              <a:rPr lang="pl-PL" sz="1400" b="1" baseline="0" dirty="0" err="1" smtClean="0">
                <a:effectLst/>
              </a:rPr>
              <a:t>Cohesion</a:t>
            </a:r>
            <a:r>
              <a:rPr lang="pl-PL" sz="1400" b="1" baseline="0" dirty="0" smtClean="0">
                <a:effectLst/>
              </a:rPr>
              <a:t> Policy on the GDP </a:t>
            </a:r>
            <a:br>
              <a:rPr lang="pl-PL" sz="1400" b="1" baseline="0" dirty="0" smtClean="0">
                <a:effectLst/>
              </a:rPr>
            </a:br>
            <a:r>
              <a:rPr lang="pl-PL" sz="1400" b="1" baseline="0" dirty="0" smtClean="0">
                <a:effectLst/>
              </a:rPr>
              <a:t>per capita (</a:t>
            </a:r>
            <a:r>
              <a:rPr lang="pl-PL" sz="1400" b="1" baseline="0" dirty="0" err="1" smtClean="0">
                <a:effectLst/>
              </a:rPr>
              <a:t>at</a:t>
            </a:r>
            <a:r>
              <a:rPr lang="pl-PL" sz="1400" b="1" baseline="0" dirty="0" smtClean="0">
                <a:effectLst/>
              </a:rPr>
              <a:t> PPS) in relations to the EU-28 </a:t>
            </a:r>
            <a:r>
              <a:rPr lang="pl-PL" sz="1400" b="1" baseline="0" dirty="0" err="1" smtClean="0">
                <a:effectLst/>
              </a:rPr>
              <a:t>average</a:t>
            </a:r>
            <a:r>
              <a:rPr lang="pl-PL" sz="1400" b="1" baseline="0" dirty="0" smtClean="0">
                <a:effectLst/>
              </a:rPr>
              <a:t>, </a:t>
            </a:r>
            <a:br>
              <a:rPr lang="pl-PL" sz="1400" b="1" baseline="0" dirty="0" smtClean="0">
                <a:effectLst/>
              </a:rPr>
            </a:br>
            <a:r>
              <a:rPr lang="pl-PL" sz="1400" b="1" baseline="0" dirty="0" smtClean="0">
                <a:effectLst/>
              </a:rPr>
              <a:t>in the </a:t>
            </a:r>
            <a:r>
              <a:rPr lang="pl-PL" sz="1400" b="1" baseline="0" dirty="0" err="1" smtClean="0">
                <a:effectLst/>
              </a:rPr>
              <a:t>years</a:t>
            </a:r>
            <a:r>
              <a:rPr lang="pl-PL" sz="1400" b="1" baseline="0" dirty="0" smtClean="0">
                <a:effectLst/>
              </a:rPr>
              <a:t> </a:t>
            </a:r>
            <a:r>
              <a:rPr lang="pl-PL" sz="1400" b="1" dirty="0" smtClean="0">
                <a:effectLst/>
              </a:rPr>
              <a:t>2004-2018 </a:t>
            </a:r>
            <a:endParaRPr lang="en-GB" sz="1400" dirty="0">
              <a:effectLst/>
            </a:endParaRPr>
          </a:p>
        </c:rich>
      </c:tx>
      <c:layout>
        <c:manualLayout>
          <c:xMode val="edge"/>
          <c:yMode val="edge"/>
          <c:x val="0.1224276870771371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lnSpc>
              <a:spcPct val="90000"/>
            </a:lnSpc>
            <a:defRPr sz="10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8.8475434268681263E-2"/>
          <c:y val="0.22212702919160054"/>
          <c:w val="0.8958444580942474"/>
          <c:h val="0.41844206854036298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'poziom PKB per capita do UE-28'!$B$4</c:f>
              <c:strCache>
                <c:ptCount val="1"/>
                <c:pt idx="0">
                  <c:v>value of the indicator under scenario with the EU funds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'poziom PKB per capita do UE-28'!$A$5:$A$19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'poziom PKB per capita do UE-28'!$B$5:$B$19</c:f>
              <c:numCache>
                <c:formatCode>_-* #\ ##0.0\ _z_ł_-;\-* #\ ##0.0\ _z_ł_-;_-* "-"??\ _z_ł_-;_-@_-</c:formatCode>
                <c:ptCount val="15"/>
                <c:pt idx="0">
                  <c:v>50.1</c:v>
                </c:pt>
                <c:pt idx="1">
                  <c:v>50.4</c:v>
                </c:pt>
                <c:pt idx="2">
                  <c:v>50.7</c:v>
                </c:pt>
                <c:pt idx="3">
                  <c:v>53.1</c:v>
                </c:pt>
                <c:pt idx="4">
                  <c:v>55.4</c:v>
                </c:pt>
                <c:pt idx="5">
                  <c:v>59.1</c:v>
                </c:pt>
                <c:pt idx="6">
                  <c:v>62.4</c:v>
                </c:pt>
                <c:pt idx="7">
                  <c:v>65.099999999999994</c:v>
                </c:pt>
                <c:pt idx="8">
                  <c:v>66.8</c:v>
                </c:pt>
                <c:pt idx="9">
                  <c:v>66.900000000000006</c:v>
                </c:pt>
                <c:pt idx="10">
                  <c:v>67.400000000000006</c:v>
                </c:pt>
                <c:pt idx="11">
                  <c:v>68.5</c:v>
                </c:pt>
                <c:pt idx="12">
                  <c:v>68.099999999999994</c:v>
                </c:pt>
                <c:pt idx="13">
                  <c:v>69.5</c:v>
                </c:pt>
                <c:pt idx="14">
                  <c:v>71.506604199766315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235-4AC0-A126-0719CE21C27E}"/>
            </c:ext>
          </c:extLst>
        </c:ser>
        <c:ser>
          <c:idx val="0"/>
          <c:order val="3"/>
          <c:tx>
            <c:strRef>
              <c:f>'poziom PKB per capita do UE-28'!$M$4</c:f>
              <c:strCache>
                <c:ptCount val="1"/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cat>
            <c:numRef>
              <c:f>'poziom PKB per capita do UE-28'!$A$5:$A$19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'poziom PKB per capita do UE-28'!$M$5:$M$19</c:f>
              <c:numCache>
                <c:formatCode>General</c:formatCode>
                <c:ptCount val="15"/>
              </c:numCache>
            </c:numRef>
          </c:val>
          <c:extLst>
            <c:ext xmlns:c16="http://schemas.microsoft.com/office/drawing/2014/chart" uri="{C3380CC4-5D6E-409C-BE32-E72D297353CC}">
              <c16:uniqueId val="{00000001-9235-4AC0-A126-0719CE21C2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100"/>
        <c:axId val="176300544"/>
        <c:axId val="122590272"/>
      </c:barChart>
      <c:barChart>
        <c:barDir val="col"/>
        <c:grouping val="stacked"/>
        <c:varyColors val="0"/>
        <c:ser>
          <c:idx val="2"/>
          <c:order val="1"/>
          <c:tx>
            <c:strRef>
              <c:f>'poziom PKB per capita do UE-28'!$C$4</c:f>
              <c:strCache>
                <c:ptCount val="1"/>
                <c:pt idx="0">
                  <c:v>value of the indicator under scenario without the EU funds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numRef>
              <c:f>'poziom PKB per capita do UE-28'!$A$5:$A$19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'poziom PKB per capita do UE-28'!$C$5:$C$19</c:f>
              <c:numCache>
                <c:formatCode>_-* #\ ##0.0\ _z_ł_-;\-* #\ ##0.0\ _z_ł_-;_-* "-"??\ _z_ł_-;_-@_-</c:formatCode>
                <c:ptCount val="15"/>
                <c:pt idx="0">
                  <c:v>50.044578647503087</c:v>
                </c:pt>
                <c:pt idx="1">
                  <c:v>50.176579836044631</c:v>
                </c:pt>
                <c:pt idx="2">
                  <c:v>50.045389196388548</c:v>
                </c:pt>
                <c:pt idx="3">
                  <c:v>52.079030825325113</c:v>
                </c:pt>
                <c:pt idx="4">
                  <c:v>54.368991990131207</c:v>
                </c:pt>
                <c:pt idx="5">
                  <c:v>57.428862436253659</c:v>
                </c:pt>
                <c:pt idx="6">
                  <c:v>59.826562110635848</c:v>
                </c:pt>
                <c:pt idx="7">
                  <c:v>61.894022299066755</c:v>
                </c:pt>
                <c:pt idx="8">
                  <c:v>62.976839267120745</c:v>
                </c:pt>
                <c:pt idx="9">
                  <c:v>62.806269544075541</c:v>
                </c:pt>
                <c:pt idx="10">
                  <c:v>63.170599004624087</c:v>
                </c:pt>
                <c:pt idx="11">
                  <c:v>64.31342333444006</c:v>
                </c:pt>
                <c:pt idx="12">
                  <c:v>64.501907203776256</c:v>
                </c:pt>
                <c:pt idx="13">
                  <c:v>66.418228664238484</c:v>
                </c:pt>
                <c:pt idx="14">
                  <c:v>68.197459691764891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235-4AC0-A126-0719CE21C27E}"/>
            </c:ext>
          </c:extLst>
        </c:ser>
        <c:ser>
          <c:idx val="3"/>
          <c:order val="2"/>
          <c:tx>
            <c:strRef>
              <c:f>'poziom PKB per capita do UE-28'!$D$4</c:f>
              <c:strCache>
                <c:ptCount val="1"/>
                <c:pt idx="0">
                  <c:v>impact of the EU funds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'poziom PKB per capita do UE-28'!$A$5:$A$19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'poziom PKB per capita do UE-28'!$D$5:$D$19</c:f>
              <c:numCache>
                <c:formatCode>_-* #\ ##0.0\ _z_ł_-;\-* #\ ##0.0\ _z_ł_-;_-* "-"?\ _z_ł_-;_-@_-</c:formatCode>
                <c:ptCount val="15"/>
                <c:pt idx="0">
                  <c:v>5.5421352496914267E-2</c:v>
                </c:pt>
                <c:pt idx="1">
                  <c:v>0.22342016395536746</c:v>
                </c:pt>
                <c:pt idx="2">
                  <c:v>0.65461080361145463</c:v>
                </c:pt>
                <c:pt idx="3">
                  <c:v>1.0209691746748888</c:v>
                </c:pt>
                <c:pt idx="4">
                  <c:v>1.0310080098687919</c:v>
                </c:pt>
                <c:pt idx="5">
                  <c:v>1.6711375637463419</c:v>
                </c:pt>
                <c:pt idx="6">
                  <c:v>2.5734378893641505</c:v>
                </c:pt>
                <c:pt idx="7">
                  <c:v>3.2059777009332393</c:v>
                </c:pt>
                <c:pt idx="8">
                  <c:v>3.8231607328792521</c:v>
                </c:pt>
                <c:pt idx="9">
                  <c:v>4.0937304559244652</c:v>
                </c:pt>
                <c:pt idx="10">
                  <c:v>4.2294009953759186</c:v>
                </c:pt>
                <c:pt idx="11">
                  <c:v>4.1865766655599401</c:v>
                </c:pt>
                <c:pt idx="12">
                  <c:v>3.5980927962237388</c:v>
                </c:pt>
                <c:pt idx="13">
                  <c:v>3.0817713357615162</c:v>
                </c:pt>
                <c:pt idx="14">
                  <c:v>3.3091445080014239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235-4AC0-A126-0719CE21C2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76301056"/>
        <c:axId val="122589120"/>
      </c:barChart>
      <c:catAx>
        <c:axId val="1763005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22590272"/>
        <c:crosses val="autoZero"/>
        <c:auto val="1"/>
        <c:lblAlgn val="ctr"/>
        <c:lblOffset val="100"/>
        <c:noMultiLvlLbl val="0"/>
      </c:catAx>
      <c:valAx>
        <c:axId val="122590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76300544"/>
        <c:crosses val="autoZero"/>
        <c:crossBetween val="between"/>
      </c:valAx>
      <c:valAx>
        <c:axId val="122589120"/>
        <c:scaling>
          <c:orientation val="minMax"/>
        </c:scaling>
        <c:delete val="1"/>
        <c:axPos val="r"/>
        <c:numFmt formatCode="_-* #\ ##0.0\ _z_ł_-;\-* #\ ##0.0\ _z_ł_-;_-* &quot;-&quot;??\ _z_ł_-;_-@_-" sourceLinked="1"/>
        <c:majorTickMark val="out"/>
        <c:minorTickMark val="none"/>
        <c:tickLblPos val="nextTo"/>
        <c:crossAx val="176301056"/>
        <c:crosses val="max"/>
        <c:crossBetween val="between"/>
      </c:valAx>
      <c:catAx>
        <c:axId val="1763010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258912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3.4518079359204028E-2"/>
          <c:y val="0.73192583032030778"/>
          <c:w val="0.77025953767845667"/>
          <c:h val="0.243872911162100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900">
          <a:latin typeface="Arial Narrow" panose="020B0606020202030204" pitchFamily="34" charset="0"/>
        </a:defRPr>
      </a:pPr>
      <a:endParaRPr lang="cs-CZ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1400" b="1" dirty="0" err="1" smtClean="0">
                <a:effectLst/>
              </a:rPr>
              <a:t>Impact</a:t>
            </a:r>
            <a:r>
              <a:rPr lang="pl-PL" sz="1400" b="1" dirty="0" smtClean="0">
                <a:effectLst/>
              </a:rPr>
              <a:t> of the</a:t>
            </a:r>
            <a:r>
              <a:rPr lang="pl-PL" sz="1400" b="1" baseline="0" dirty="0" smtClean="0">
                <a:effectLst/>
              </a:rPr>
              <a:t> </a:t>
            </a:r>
            <a:r>
              <a:rPr lang="pl-PL" sz="1400" b="1" baseline="0" dirty="0" err="1" smtClean="0">
                <a:effectLst/>
              </a:rPr>
              <a:t>Cohesion</a:t>
            </a:r>
            <a:r>
              <a:rPr lang="pl-PL" sz="1400" b="1" baseline="0" dirty="0" smtClean="0">
                <a:effectLst/>
              </a:rPr>
              <a:t> Policy on the GDP per capita </a:t>
            </a:r>
            <a:r>
              <a:rPr lang="pl-PL" sz="1400" b="1" baseline="0" dirty="0" err="1" smtClean="0">
                <a:effectLst/>
              </a:rPr>
              <a:t>figures</a:t>
            </a:r>
            <a:r>
              <a:rPr lang="pl-PL" sz="1400" b="1" baseline="0" dirty="0" smtClean="0">
                <a:effectLst/>
              </a:rPr>
              <a:t> (in PPS) </a:t>
            </a:r>
            <a:r>
              <a:rPr lang="pl-PL" sz="1400" b="1" baseline="0" dirty="0" err="1" smtClean="0">
                <a:effectLst/>
              </a:rPr>
              <a:t>at</a:t>
            </a:r>
            <a:r>
              <a:rPr lang="pl-PL" sz="1400" b="1" baseline="0" dirty="0" smtClean="0">
                <a:effectLst/>
              </a:rPr>
              <a:t> the </a:t>
            </a:r>
            <a:r>
              <a:rPr lang="pl-PL" sz="1400" b="1" baseline="0" dirty="0" err="1" smtClean="0">
                <a:effectLst/>
              </a:rPr>
              <a:t>level</a:t>
            </a:r>
            <a:r>
              <a:rPr lang="pl-PL" sz="1400" b="1" baseline="0" dirty="0" smtClean="0">
                <a:effectLst/>
              </a:rPr>
              <a:t> </a:t>
            </a:r>
            <a:br>
              <a:rPr lang="pl-PL" sz="1400" b="1" baseline="0" dirty="0" smtClean="0">
                <a:effectLst/>
              </a:rPr>
            </a:br>
            <a:r>
              <a:rPr lang="pl-PL" sz="1400" b="1" baseline="0" dirty="0" smtClean="0">
                <a:effectLst/>
              </a:rPr>
              <a:t>of </a:t>
            </a:r>
            <a:r>
              <a:rPr lang="pl-PL" sz="1400" b="1" baseline="0" dirty="0" err="1" smtClean="0">
                <a:effectLst/>
              </a:rPr>
              <a:t>voivodeships</a:t>
            </a:r>
            <a:r>
              <a:rPr lang="pl-PL" sz="1400" b="1" baseline="0" dirty="0" smtClean="0">
                <a:effectLst/>
              </a:rPr>
              <a:t> in relations to the EU-28 </a:t>
            </a:r>
            <a:r>
              <a:rPr lang="pl-PL" sz="1400" b="1" baseline="0" dirty="0" err="1" smtClean="0">
                <a:effectLst/>
              </a:rPr>
              <a:t>average</a:t>
            </a:r>
            <a:r>
              <a:rPr lang="pl-PL" sz="1400" b="1" baseline="0" dirty="0" smtClean="0">
                <a:effectLst/>
              </a:rPr>
              <a:t>, in the </a:t>
            </a:r>
            <a:r>
              <a:rPr lang="pl-PL" sz="1400" b="1" baseline="0" dirty="0" err="1" smtClean="0">
                <a:effectLst/>
              </a:rPr>
              <a:t>years</a:t>
            </a:r>
            <a:r>
              <a:rPr lang="pl-PL" sz="1400" b="1" baseline="0" dirty="0" smtClean="0">
                <a:effectLst/>
              </a:rPr>
              <a:t> </a:t>
            </a:r>
            <a:r>
              <a:rPr lang="pl-PL" sz="1400" b="1" dirty="0" smtClean="0">
                <a:effectLst/>
              </a:rPr>
              <a:t>2004-2017</a:t>
            </a:r>
            <a:endParaRPr lang="en-GB" sz="1400" dirty="0">
              <a:effectLst/>
            </a:endParaRPr>
          </a:p>
        </c:rich>
      </c:tx>
      <c:layout>
        <c:manualLayout>
          <c:xMode val="edge"/>
          <c:yMode val="edge"/>
          <c:x val="0.11868753724625002"/>
          <c:y val="9.668943434263676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6.3543433882358905E-2"/>
          <c:y val="0.11205821993139886"/>
          <c:w val="0.90982527546375547"/>
          <c:h val="0.75226045125496166"/>
        </c:manualLayout>
      </c:layout>
      <c:bubbleChart>
        <c:varyColors val="0"/>
        <c:ser>
          <c:idx val="0"/>
          <c:order val="0"/>
          <c:tx>
            <c:strRef>
              <c:f>'balony (1)'!$A$31:$A$46</c:f>
              <c:strCache>
                <c:ptCount val="16"/>
                <c:pt idx="0">
                  <c:v>Dolnośląskie</c:v>
                </c:pt>
                <c:pt idx="1">
                  <c:v>Kujawsko-Pomorskie</c:v>
                </c:pt>
                <c:pt idx="2">
                  <c:v>Lubelskie</c:v>
                </c:pt>
                <c:pt idx="3">
                  <c:v>Lubuskie</c:v>
                </c:pt>
                <c:pt idx="4">
                  <c:v>Łódzkie</c:v>
                </c:pt>
                <c:pt idx="5">
                  <c:v>Małopolskie</c:v>
                </c:pt>
                <c:pt idx="6">
                  <c:v>Mazowieckie</c:v>
                </c:pt>
                <c:pt idx="7">
                  <c:v>Opolskie</c:v>
                </c:pt>
                <c:pt idx="8">
                  <c:v>Podkarpackie</c:v>
                </c:pt>
                <c:pt idx="9">
                  <c:v>Podlaskie</c:v>
                </c:pt>
                <c:pt idx="10">
                  <c:v>Pomorskie</c:v>
                </c:pt>
                <c:pt idx="11">
                  <c:v>Śląskie</c:v>
                </c:pt>
                <c:pt idx="12">
                  <c:v>Świętokrzyskie</c:v>
                </c:pt>
                <c:pt idx="13">
                  <c:v>Warmińsko-Mazurskie</c:v>
                </c:pt>
                <c:pt idx="14">
                  <c:v>Wielkopolskie</c:v>
                </c:pt>
                <c:pt idx="15">
                  <c:v>Zachodnio pomorskie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5522-40D7-8122-8D118DA55C11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5522-40D7-8122-8D118DA55C11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5522-40D7-8122-8D118DA55C11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5522-40D7-8122-8D118DA55C11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5522-40D7-8122-8D118DA55C11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5522-40D7-8122-8D118DA55C11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5522-40D7-8122-8D118DA55C11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5522-40D7-8122-8D118DA55C11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5522-40D7-8122-8D118DA55C11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5522-40D7-8122-8D118DA55C11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5522-40D7-8122-8D118DA55C11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7-5522-40D7-8122-8D118DA55C11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9-5522-40D7-8122-8D118DA55C11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5522-40D7-8122-8D118DA55C11}"/>
              </c:ext>
            </c:extLst>
          </c:dPt>
          <c:dPt>
            <c:idx val="1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D-5522-40D7-8122-8D118DA55C11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F-5522-40D7-8122-8D118DA55C11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C13FCE0C-85CD-4437-B18F-E6983C2D9AE3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5522-40D7-8122-8D118DA55C11}"/>
                </c:ext>
              </c:extLst>
            </c:dLbl>
            <c:dLbl>
              <c:idx val="1"/>
              <c:layout>
                <c:manualLayout>
                  <c:x val="-0.12335919052693313"/>
                  <c:y val="7.0921985815602835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fld id="{68049811-7D5B-49EE-B45B-030AF385A13A}" type="CELLRANGE">
                      <a:rPr lang="en-US"/>
                      <a:pPr>
                        <a:defRPr>
                          <a:latin typeface="Arial Narrow" panose="020B0606020202030204" pitchFamily="34" charset="0"/>
                        </a:defRPr>
                      </a:pPr>
                      <a:t>[OBLAST BUNĚK]</a:t>
                    </a:fld>
                    <a:endParaRPr lang="cs-CZ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8784899359985162E-2"/>
                      <c:h val="8.5744680851063834E-2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5522-40D7-8122-8D118DA55C11}"/>
                </c:ext>
              </c:extLst>
            </c:dLbl>
            <c:dLbl>
              <c:idx val="2"/>
              <c:layout>
                <c:manualLayout>
                  <c:x val="-4.3851424239347944E-2"/>
                  <c:y val="6.0283687943262408E-2"/>
                </c:manualLayout>
              </c:layout>
              <c:tx>
                <c:rich>
                  <a:bodyPr/>
                  <a:lstStyle/>
                  <a:p>
                    <a:fld id="{0BDBEDF9-B84E-41DA-B756-8531090FA42A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5-5522-40D7-8122-8D118DA55C11}"/>
                </c:ext>
              </c:extLst>
            </c:dLbl>
            <c:dLbl>
              <c:idx val="3"/>
              <c:layout>
                <c:manualLayout>
                  <c:x val="-0.1004701330059371"/>
                  <c:y val="-7.0921985815602967E-2"/>
                </c:manualLayout>
              </c:layout>
              <c:tx>
                <c:rich>
                  <a:bodyPr/>
                  <a:lstStyle/>
                  <a:p>
                    <a:fld id="{F21018C2-2E8E-41AB-918D-20B8151DEA63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7-5522-40D7-8122-8D118DA55C11}"/>
                </c:ext>
              </c:extLst>
            </c:dLbl>
            <c:dLbl>
              <c:idx val="4"/>
              <c:layout>
                <c:manualLayout>
                  <c:x val="-7.327253326243971E-2"/>
                  <c:y val="-3.9007092198581561E-2"/>
                </c:manualLayout>
              </c:layout>
              <c:tx>
                <c:rich>
                  <a:bodyPr/>
                  <a:lstStyle/>
                  <a:p>
                    <a:fld id="{CFCCF4D5-E94D-4991-9599-ACEDDB22BDB2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5522-40D7-8122-8D118DA55C11}"/>
                </c:ext>
              </c:extLst>
            </c:dLbl>
            <c:dLbl>
              <c:idx val="5"/>
              <c:layout>
                <c:manualLayout>
                  <c:x val="-0.11078223792659443"/>
                  <c:y val="3.5460992907801418E-3"/>
                </c:manualLayout>
              </c:layout>
              <c:tx>
                <c:rich>
                  <a:bodyPr/>
                  <a:lstStyle/>
                  <a:p>
                    <a:fld id="{63678778-3744-4EF9-B891-A13492F5BAB0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B-5522-40D7-8122-8D118DA55C11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F3A26E6F-89EA-42CE-B54B-46125E23ECB3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5522-40D7-8122-8D118DA55C11}"/>
                </c:ext>
              </c:extLst>
            </c:dLbl>
            <c:dLbl>
              <c:idx val="7"/>
              <c:layout>
                <c:manualLayout>
                  <c:x val="-5.846827350829361E-2"/>
                  <c:y val="6.7375886524822695E-2"/>
                </c:manualLayout>
              </c:layout>
              <c:tx>
                <c:rich>
                  <a:bodyPr/>
                  <a:lstStyle/>
                  <a:p>
                    <a:fld id="{5112561F-132A-4C08-8999-5BE22BB6D0B0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F-5522-40D7-8122-8D118DA55C11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fld id="{EF5017AC-20C1-47A7-880D-86B0335EF115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5522-40D7-8122-8D118DA55C11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645B10D3-3633-459A-8A8C-AE64644AD5DD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5522-40D7-8122-8D118DA55C11}"/>
                </c:ext>
              </c:extLst>
            </c:dLbl>
            <c:dLbl>
              <c:idx val="10"/>
              <c:layout>
                <c:manualLayout>
                  <c:x val="-2.8779268281104043E-2"/>
                  <c:y val="-3.5460992907801421E-2"/>
                </c:manualLayout>
              </c:layout>
              <c:tx>
                <c:rich>
                  <a:bodyPr/>
                  <a:lstStyle/>
                  <a:p>
                    <a:fld id="{2BD144FB-9396-4C4F-B393-FAC25C995CD3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5-5522-40D7-8122-8D118DA55C11}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fld id="{E2E4AEA7-3025-4357-BFEA-15832EAEC1D8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5522-40D7-8122-8D118DA55C11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fld id="{090C80E6-56BE-40E6-91CA-C81183108330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5522-40D7-8122-8D118DA55C11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11FFCA3C-7218-42A0-A58E-2944544FCC5F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5522-40D7-8122-8D118DA55C11}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fld id="{9B8B19C3-F03A-4F9E-8FA7-B39FD705307D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5522-40D7-8122-8D118DA55C11}"/>
                </c:ext>
              </c:extLst>
            </c:dLbl>
            <c:dLbl>
              <c:idx val="15"/>
              <c:layout>
                <c:manualLayout>
                  <c:x val="-5.7437881019904512E-2"/>
                  <c:y val="-0.1134751773049646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900" b="0" i="0" u="none" strike="noStrike" kern="1200" baseline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Arial Narrow" panose="020B0606020202030204" pitchFamily="34" charset="0"/>
                        <a:ea typeface="+mn-ea"/>
                        <a:cs typeface="+mn-cs"/>
                      </a:defRPr>
                    </a:pPr>
                    <a:fld id="{30ED8174-4D48-41C5-B4FE-10CA8CDE56DE}" type="CELLRANGE">
                      <a:rPr lang="en-US"/>
                      <a:pPr>
                        <a:defRPr>
                          <a:latin typeface="Arial Narrow" panose="020B0606020202030204" pitchFamily="34" charset="0"/>
                        </a:defRPr>
                      </a:pPr>
                      <a:t>[OBLAST BUNĚK]</a:t>
                    </a:fld>
                    <a:endParaRPr lang="cs-CZ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Arial Narrow" panose="020B0606020202030204" pitchFamily="34" charset="0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9.0408979927504421E-2"/>
                      <c:h val="0.10702127659574467"/>
                    </c:manualLayout>
                  </c15:layout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1F-5522-40D7-8122-8D118DA55C1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'balony (1)'!$D$31:$D$46</c:f>
              <c:numCache>
                <c:formatCode>#\ ##0.0</c:formatCode>
                <c:ptCount val="16"/>
                <c:pt idx="0">
                  <c:v>12.352740089013798</c:v>
                </c:pt>
                <c:pt idx="1">
                  <c:v>21.194040441472897</c:v>
                </c:pt>
                <c:pt idx="2">
                  <c:v>25.249068976507793</c:v>
                </c:pt>
                <c:pt idx="3">
                  <c:v>23.59461150608178</c:v>
                </c:pt>
                <c:pt idx="4">
                  <c:v>17.109111915812072</c:v>
                </c:pt>
                <c:pt idx="5">
                  <c:v>13.938623479674824</c:v>
                </c:pt>
                <c:pt idx="6">
                  <c:v>9.9773277929813045</c:v>
                </c:pt>
                <c:pt idx="7">
                  <c:v>22.94331190789962</c:v>
                </c:pt>
                <c:pt idx="8">
                  <c:v>31.282209378091398</c:v>
                </c:pt>
                <c:pt idx="9">
                  <c:v>27.135478174676081</c:v>
                </c:pt>
                <c:pt idx="10">
                  <c:v>18.384480265256084</c:v>
                </c:pt>
                <c:pt idx="11">
                  <c:v>14.093245340332796</c:v>
                </c:pt>
                <c:pt idx="12">
                  <c:v>29.416924761477265</c:v>
                </c:pt>
                <c:pt idx="13">
                  <c:v>44.383991400511583</c:v>
                </c:pt>
                <c:pt idx="14">
                  <c:v>11.547049894904546</c:v>
                </c:pt>
                <c:pt idx="15">
                  <c:v>24.625447018866449</c:v>
                </c:pt>
              </c:numCache>
            </c:numRef>
          </c:xVal>
          <c:yVal>
            <c:numRef>
              <c:f>'balony (1)'!$C$31:$C$46</c:f>
              <c:numCache>
                <c:formatCode>#\ ##0.0</c:formatCode>
                <c:ptCount val="16"/>
                <c:pt idx="0">
                  <c:v>26.074611119162803</c:v>
                </c:pt>
                <c:pt idx="1">
                  <c:v>12.180130253656188</c:v>
                </c:pt>
                <c:pt idx="2">
                  <c:v>12.416455217629455</c:v>
                </c:pt>
                <c:pt idx="3">
                  <c:v>13.041150393696192</c:v>
                </c:pt>
                <c:pt idx="4">
                  <c:v>18.927505045101611</c:v>
                </c:pt>
                <c:pt idx="5">
                  <c:v>19.029611220538818</c:v>
                </c:pt>
                <c:pt idx="6">
                  <c:v>35.59058855910672</c:v>
                </c:pt>
                <c:pt idx="7">
                  <c:v>12.511193969784109</c:v>
                </c:pt>
                <c:pt idx="8">
                  <c:v>12.113012704454796</c:v>
                </c:pt>
                <c:pt idx="9">
                  <c:v>12.912958039005574</c:v>
                </c:pt>
                <c:pt idx="10">
                  <c:v>17.889327170544846</c:v>
                </c:pt>
                <c:pt idx="11">
                  <c:v>15.959470701920623</c:v>
                </c:pt>
                <c:pt idx="12">
                  <c:v>9.7364781727679954</c:v>
                </c:pt>
                <c:pt idx="13">
                  <c:v>11.035062052844978</c:v>
                </c:pt>
                <c:pt idx="14">
                  <c:v>22.169500800645345</c:v>
                </c:pt>
                <c:pt idx="15">
                  <c:v>12.676142000500661</c:v>
                </c:pt>
              </c:numCache>
            </c:numRef>
          </c:yVal>
          <c:bubbleSize>
            <c:numRef>
              <c:f>'balony (1)'!$B$31:$B$46</c:f>
              <c:numCache>
                <c:formatCode>#\ ##0.0</c:formatCode>
                <c:ptCount val="16"/>
                <c:pt idx="0">
                  <c:v>76.803507346941529</c:v>
                </c:pt>
                <c:pt idx="1">
                  <c:v>56.272198365797905</c:v>
                </c:pt>
                <c:pt idx="2">
                  <c:v>47.924139196498487</c:v>
                </c:pt>
                <c:pt idx="3">
                  <c:v>57.44894064061193</c:v>
                </c:pt>
                <c:pt idx="4">
                  <c:v>65.057691056590514</c:v>
                </c:pt>
                <c:pt idx="5">
                  <c:v>63.347202665008481</c:v>
                </c:pt>
                <c:pt idx="6">
                  <c:v>111.23045236887396</c:v>
                </c:pt>
                <c:pt idx="7">
                  <c:v>55.379434761088653</c:v>
                </c:pt>
                <c:pt idx="8">
                  <c:v>48.496337113691652</c:v>
                </c:pt>
                <c:pt idx="9">
                  <c:v>49.895322347038338</c:v>
                </c:pt>
                <c:pt idx="10">
                  <c:v>67.033870206036397</c:v>
                </c:pt>
                <c:pt idx="11">
                  <c:v>71.89960387628534</c:v>
                </c:pt>
                <c:pt idx="12">
                  <c:v>49.638258700065109</c:v>
                </c:pt>
                <c:pt idx="13">
                  <c:v>48.92575607061351</c:v>
                </c:pt>
                <c:pt idx="14">
                  <c:v>75.726154745092771</c:v>
                </c:pt>
                <c:pt idx="15">
                  <c:v>57.870164941979532</c:v>
                </c:pt>
              </c:numCache>
            </c:numRef>
          </c:bubbleSize>
          <c:bubble3D val="0"/>
          <c:extLst>
            <c:ext xmlns:c15="http://schemas.microsoft.com/office/drawing/2012/chart" uri="{02D57815-91ED-43cb-92C2-25804820EDAC}">
              <c15:datalabelsRange>
                <c15:f>'balony (1)'!$A$31:$A$47</c15:f>
                <c15:dlblRangeCache>
                  <c:ptCount val="17"/>
                  <c:pt idx="0">
                    <c:v>Dolnośląskie</c:v>
                  </c:pt>
                  <c:pt idx="1">
                    <c:v>Kujawsko-Pomorskie</c:v>
                  </c:pt>
                  <c:pt idx="2">
                    <c:v>Lubelskie</c:v>
                  </c:pt>
                  <c:pt idx="3">
                    <c:v>Lubuskie</c:v>
                  </c:pt>
                  <c:pt idx="4">
                    <c:v>Łódzkie</c:v>
                  </c:pt>
                  <c:pt idx="5">
                    <c:v>Małopolskie</c:v>
                  </c:pt>
                  <c:pt idx="6">
                    <c:v>Mazowieckie</c:v>
                  </c:pt>
                  <c:pt idx="7">
                    <c:v>Opolskie</c:v>
                  </c:pt>
                  <c:pt idx="8">
                    <c:v>Podkarpackie</c:v>
                  </c:pt>
                  <c:pt idx="9">
                    <c:v>Podlaskie</c:v>
                  </c:pt>
                  <c:pt idx="10">
                    <c:v>Pomorskie</c:v>
                  </c:pt>
                  <c:pt idx="11">
                    <c:v>Śląskie</c:v>
                  </c:pt>
                  <c:pt idx="12">
                    <c:v>Świętokrzyskie</c:v>
                  </c:pt>
                  <c:pt idx="13">
                    <c:v>Warmińsko-Mazurskie</c:v>
                  </c:pt>
                  <c:pt idx="14">
                    <c:v>Wielkopolskie</c:v>
                  </c:pt>
                  <c:pt idx="15">
                    <c:v>Zachodnio pomorskie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0-5522-40D7-8122-8D118DA55C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bubbleScale val="40"/>
        <c:showNegBubbles val="0"/>
        <c:sizeRepresents val="w"/>
        <c:axId val="175058880"/>
        <c:axId val="175059456"/>
      </c:bubbleChart>
      <c:valAx>
        <c:axId val="175058880"/>
        <c:scaling>
          <c:orientation val="minMax"/>
          <c:max val="45"/>
          <c:min val="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 sz="900" dirty="0" smtClean="0"/>
                  <a:t>Impact of the Cohesion Policy on the level of the GDP per capita in PPS in relation to the EU average </a:t>
                </a:r>
                <a:br>
                  <a:rPr lang="en-GB" sz="900" dirty="0" smtClean="0"/>
                </a:br>
                <a:r>
                  <a:rPr lang="en-GB" sz="900" dirty="0" smtClean="0"/>
                  <a:t>in the period 2004-201</a:t>
                </a:r>
                <a:r>
                  <a:rPr lang="pl-PL" sz="900" dirty="0" smtClean="0"/>
                  <a:t>7</a:t>
                </a:r>
                <a:r>
                  <a:rPr lang="en-GB" sz="900" dirty="0" smtClean="0"/>
                  <a:t> (% of the gap narrowed thanks to the EU Funds)</a:t>
                </a:r>
                <a:endParaRPr lang="en-GB" sz="9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5059456"/>
        <c:crosses val="autoZero"/>
        <c:crossBetween val="midCat"/>
      </c:valAx>
      <c:valAx>
        <c:axId val="175059456"/>
        <c:scaling>
          <c:orientation val="minMax"/>
          <c:max val="40"/>
          <c:min val="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900" b="0" i="0" u="none" strike="noStrike" kern="1200" baseline="0">
                    <a:solidFill>
                      <a:srgbClr val="262626">
                        <a:lumMod val="65000"/>
                        <a:lumOff val="35000"/>
                      </a:srgb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pl-PL" sz="900" b="0" i="0" baseline="0" dirty="0" err="1" smtClean="0">
                    <a:effectLst/>
                  </a:rPr>
                  <a:t>Change</a:t>
                </a:r>
                <a:r>
                  <a:rPr lang="pl-PL" sz="900" b="0" i="0" baseline="0" dirty="0" smtClean="0">
                    <a:effectLst/>
                  </a:rPr>
                  <a:t> in the GDP per capita in PPS in </a:t>
                </a:r>
                <a:r>
                  <a:rPr lang="pl-PL" sz="900" b="0" i="0" baseline="0" dirty="0" err="1" smtClean="0">
                    <a:effectLst/>
                  </a:rPr>
                  <a:t>relation</a:t>
                </a:r>
                <a:r>
                  <a:rPr lang="pl-PL" sz="900" b="0" i="0" baseline="0" dirty="0" smtClean="0">
                    <a:effectLst/>
                  </a:rPr>
                  <a:t> </a:t>
                </a:r>
                <a:br>
                  <a:rPr lang="pl-PL" sz="900" b="0" i="0" baseline="0" dirty="0" smtClean="0">
                    <a:effectLst/>
                  </a:rPr>
                </a:br>
                <a:r>
                  <a:rPr lang="pl-PL" sz="900" b="0" i="0" baseline="0" dirty="0" smtClean="0">
                    <a:effectLst/>
                  </a:rPr>
                  <a:t>to the EU in the </a:t>
                </a:r>
                <a:r>
                  <a:rPr lang="pl-PL" sz="900" b="0" i="0" baseline="0" dirty="0" err="1" smtClean="0">
                    <a:effectLst/>
                  </a:rPr>
                  <a:t>years</a:t>
                </a:r>
                <a:r>
                  <a:rPr lang="pl-PL" sz="900" b="0" i="0" baseline="0" dirty="0" smtClean="0">
                    <a:effectLst/>
                  </a:rPr>
                  <a:t> 2004-2016 (</a:t>
                </a:r>
                <a:r>
                  <a:rPr lang="pl-PL" sz="900" b="0" i="0" baseline="0" dirty="0" err="1" smtClean="0">
                    <a:effectLst/>
                  </a:rPr>
                  <a:t>p.p</a:t>
                </a:r>
                <a:r>
                  <a:rPr lang="pl-PL" sz="900" b="0" i="0" baseline="0" dirty="0" smtClean="0">
                    <a:effectLst/>
                  </a:rPr>
                  <a:t>.)</a:t>
                </a:r>
                <a:endParaRPr lang="en-GB" sz="900" dirty="0" smtClean="0">
                  <a:effectLst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900">
                    <a:solidFill>
                      <a:srgbClr val="262626">
                        <a:lumMod val="65000"/>
                        <a:lumOff val="35000"/>
                      </a:srgbClr>
                    </a:solidFill>
                  </a:defRPr>
                </a:pPr>
                <a:endParaRPr lang="en-GB" sz="9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900" b="0" i="0" u="none" strike="noStrike" kern="1200" baseline="0">
                  <a:solidFill>
                    <a:srgbClr val="262626">
                      <a:lumMod val="65000"/>
                      <a:lumOff val="35000"/>
                    </a:srgbClr>
                  </a:solidFill>
                  <a:latin typeface="+mn-lt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750588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pl-PL" sz="1400" b="1" dirty="0" err="1" smtClean="0">
                <a:effectLst/>
              </a:rPr>
              <a:t>Impact</a:t>
            </a:r>
            <a:r>
              <a:rPr lang="pl-PL" sz="1400" b="1" baseline="0" dirty="0" smtClean="0">
                <a:effectLst/>
              </a:rPr>
              <a:t> of the </a:t>
            </a:r>
            <a:r>
              <a:rPr lang="pl-PL" sz="1400" b="1" baseline="0" dirty="0" err="1" smtClean="0">
                <a:effectLst/>
              </a:rPr>
              <a:t>Cohesion</a:t>
            </a:r>
            <a:r>
              <a:rPr lang="pl-PL" sz="1400" b="1" baseline="0" dirty="0" smtClean="0">
                <a:effectLst/>
              </a:rPr>
              <a:t> Policy on the real GDP </a:t>
            </a:r>
            <a:r>
              <a:rPr lang="pl-PL" sz="1400" b="1" baseline="0" dirty="0" err="1" smtClean="0">
                <a:effectLst/>
              </a:rPr>
              <a:t>growth</a:t>
            </a:r>
            <a:r>
              <a:rPr lang="pl-PL" sz="1400" b="1" baseline="0" dirty="0" smtClean="0">
                <a:effectLst/>
              </a:rPr>
              <a:t> in </a:t>
            </a:r>
            <a:r>
              <a:rPr lang="pl-PL" sz="1400" b="1" baseline="0" dirty="0" err="1" smtClean="0">
                <a:effectLst/>
              </a:rPr>
              <a:t>voivodeships</a:t>
            </a:r>
            <a:r>
              <a:rPr lang="pl-PL" sz="1400" b="1" baseline="0" dirty="0" smtClean="0">
                <a:effectLst/>
              </a:rPr>
              <a:t>, </a:t>
            </a:r>
            <a:br>
              <a:rPr lang="pl-PL" sz="1400" b="1" baseline="0" dirty="0" smtClean="0">
                <a:effectLst/>
              </a:rPr>
            </a:br>
            <a:r>
              <a:rPr lang="pl-PL" sz="1400" b="1" baseline="0" dirty="0" smtClean="0">
                <a:effectLst/>
              </a:rPr>
              <a:t>in the period </a:t>
            </a:r>
            <a:r>
              <a:rPr lang="pl-PL" sz="1400" b="1" dirty="0" smtClean="0">
                <a:effectLst/>
              </a:rPr>
              <a:t>2004-2018 </a:t>
            </a:r>
            <a:endParaRPr lang="en-GB" sz="14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6.5180620538374728E-2"/>
          <c:y val="7.7659641772290219E-2"/>
          <c:w val="0.91434795288270121"/>
          <c:h val="0.82382431455722194"/>
        </c:manualLayout>
      </c:layout>
      <c:bubbleChart>
        <c:varyColors val="0"/>
        <c:ser>
          <c:idx val="0"/>
          <c:order val="0"/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FF92-4204-B53D-579BEEE3A383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FF92-4204-B53D-579BEEE3A383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FF92-4204-B53D-579BEEE3A383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FF92-4204-B53D-579BEEE3A383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FF92-4204-B53D-579BEEE3A383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FF92-4204-B53D-579BEEE3A383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FF92-4204-B53D-579BEEE3A383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FF92-4204-B53D-579BEEE3A383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FF92-4204-B53D-579BEEE3A383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FF92-4204-B53D-579BEEE3A383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FF92-4204-B53D-579BEEE3A383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7-FF92-4204-B53D-579BEEE3A383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9-FF92-4204-B53D-579BEEE3A383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FF92-4204-B53D-579BEEE3A383}"/>
              </c:ext>
            </c:extLst>
          </c:dPt>
          <c:dPt>
            <c:idx val="1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D-FF92-4204-B53D-579BEEE3A383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F-FF92-4204-B53D-579BEEE3A383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7AC5C6E1-3E6B-440B-8A4C-C1AA69E886EB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FF92-4204-B53D-579BEEE3A38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1657CFAD-4C97-4737-96DF-7E5D07EF3D1B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FF92-4204-B53D-579BEEE3A383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6D97E1E2-02AA-4338-8841-3EAC3C8465D5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FF92-4204-B53D-579BEEE3A383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57FA67E2-4B9D-4700-BD87-A87F42F8BFD2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FF92-4204-B53D-579BEEE3A383}"/>
                </c:ext>
              </c:extLst>
            </c:dLbl>
            <c:dLbl>
              <c:idx val="4"/>
              <c:layout>
                <c:manualLayout>
                  <c:x val="-4.9269529714582809E-2"/>
                  <c:y val="9.9937047529115516E-3"/>
                </c:manualLayout>
              </c:layout>
              <c:tx>
                <c:rich>
                  <a:bodyPr/>
                  <a:lstStyle/>
                  <a:p>
                    <a:fld id="{511627AE-59E5-4452-8E32-6453753E8FC1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9-FF92-4204-B53D-579BEEE3A383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fld id="{5B353F8B-B8AF-4C30-A6CD-0CB7F5D18ABA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FF92-4204-B53D-579BEEE3A383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CFECADD4-F840-4041-894E-DA1D8B362F74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FF92-4204-B53D-579BEEE3A383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145BA184-5F61-45DD-95DA-98A2EDB68C80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FF92-4204-B53D-579BEEE3A383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fld id="{532C6631-C58F-485B-A671-6CD0474FAAFA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FF92-4204-B53D-579BEEE3A383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DF5D3F2C-FF22-41C6-BCA6-A33815391371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FF92-4204-B53D-579BEEE3A383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6687DE5F-1721-46BC-9D19-EC45E8690263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FF92-4204-B53D-579BEEE3A383}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fld id="{602AD747-AEBE-4D86-B92D-81AE6EFE2F49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FF92-4204-B53D-579BEEE3A383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fld id="{DEE666F5-ED46-48ED-8FD5-E4133C0669B2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FF92-4204-B53D-579BEEE3A383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09C357B2-8973-49DE-9418-5DB09611FC19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FF92-4204-B53D-579BEEE3A383}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fld id="{0ECDB414-B5FE-4C06-AC4B-2CF4AD28D320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FF92-4204-B53D-579BEEE3A383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A919C66A-606B-4F54-A656-272528611BD2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FF92-4204-B53D-579BEEE3A3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'balony (1)'!$C$6:$C$21</c:f>
              <c:numCache>
                <c:formatCode>0.00</c:formatCode>
                <c:ptCount val="16"/>
                <c:pt idx="0">
                  <c:v>0.30423062389437233</c:v>
                </c:pt>
                <c:pt idx="1">
                  <c:v>0.35948650100253965</c:v>
                </c:pt>
                <c:pt idx="2">
                  <c:v>0.51345842839293998</c:v>
                </c:pt>
                <c:pt idx="3">
                  <c:v>0.37522525591100381</c:v>
                </c:pt>
                <c:pt idx="4">
                  <c:v>0.32396314652700559</c:v>
                </c:pt>
                <c:pt idx="5">
                  <c:v>0.31656868086574924</c:v>
                </c:pt>
                <c:pt idx="6">
                  <c:v>0.2695730705328534</c:v>
                </c:pt>
                <c:pt idx="7">
                  <c:v>0.43020233736081365</c:v>
                </c:pt>
                <c:pt idx="8">
                  <c:v>0.62955827452982949</c:v>
                </c:pt>
                <c:pt idx="9">
                  <c:v>0.53264977125303692</c:v>
                </c:pt>
                <c:pt idx="10">
                  <c:v>0.34522060216751999</c:v>
                </c:pt>
                <c:pt idx="11">
                  <c:v>0.23261530218631113</c:v>
                </c:pt>
                <c:pt idx="12">
                  <c:v>0.42328171737822801</c:v>
                </c:pt>
                <c:pt idx="13">
                  <c:v>0.7498463662222018</c:v>
                </c:pt>
                <c:pt idx="14">
                  <c:v>0.23633800238691074</c:v>
                </c:pt>
                <c:pt idx="15">
                  <c:v>0.45113286338027575</c:v>
                </c:pt>
              </c:numCache>
            </c:numRef>
          </c:xVal>
          <c:yVal>
            <c:numRef>
              <c:f>'balony (1)'!$B$6:$B$21</c:f>
              <c:numCache>
                <c:formatCode>#\ ##0.0</c:formatCode>
                <c:ptCount val="16"/>
                <c:pt idx="0">
                  <c:v>3.9126107312917924</c:v>
                </c:pt>
                <c:pt idx="1">
                  <c:v>3.3093235027984207</c:v>
                </c:pt>
                <c:pt idx="2">
                  <c:v>3.2058253374176218</c:v>
                </c:pt>
                <c:pt idx="3">
                  <c:v>3.804006974019245</c:v>
                </c:pt>
                <c:pt idx="4">
                  <c:v>3.8167328410237786</c:v>
                </c:pt>
                <c:pt idx="5">
                  <c:v>4.1448628463306392</c:v>
                </c:pt>
                <c:pt idx="6">
                  <c:v>4.9849485934644662</c:v>
                </c:pt>
                <c:pt idx="7">
                  <c:v>2.3982491699891852</c:v>
                </c:pt>
                <c:pt idx="8">
                  <c:v>3.7812127065796375</c:v>
                </c:pt>
                <c:pt idx="9">
                  <c:v>2.7675979431446223</c:v>
                </c:pt>
                <c:pt idx="10">
                  <c:v>4.5090983029791118</c:v>
                </c:pt>
                <c:pt idx="11">
                  <c:v>4.0649973114305027</c:v>
                </c:pt>
                <c:pt idx="12">
                  <c:v>2.7153485569461964</c:v>
                </c:pt>
                <c:pt idx="13">
                  <c:v>2.8858464263644237</c:v>
                </c:pt>
                <c:pt idx="14">
                  <c:v>4.2386516986927063</c:v>
                </c:pt>
                <c:pt idx="15">
                  <c:v>2.979322701410922</c:v>
                </c:pt>
              </c:numCache>
            </c:numRef>
          </c:yVal>
          <c:bubbleSize>
            <c:numRef>
              <c:f>'balony (1)'!$D$6:$D$21</c:f>
              <c:numCache>
                <c:formatCode>#,##0</c:formatCode>
                <c:ptCount val="16"/>
                <c:pt idx="0">
                  <c:v>60240.506471921195</c:v>
                </c:pt>
                <c:pt idx="1">
                  <c:v>43484.987438262251</c:v>
                </c:pt>
                <c:pt idx="2">
                  <c:v>37181.926943511971</c:v>
                </c:pt>
                <c:pt idx="3">
                  <c:v>44557.538573503865</c:v>
                </c:pt>
                <c:pt idx="4">
                  <c:v>50684.405428495629</c:v>
                </c:pt>
                <c:pt idx="5">
                  <c:v>49696.023645535934</c:v>
                </c:pt>
                <c:pt idx="6">
                  <c:v>88137.395675742548</c:v>
                </c:pt>
                <c:pt idx="7">
                  <c:v>42466.863491400647</c:v>
                </c:pt>
                <c:pt idx="8">
                  <c:v>37459.526129702092</c:v>
                </c:pt>
                <c:pt idx="9">
                  <c:v>38547.144489935643</c:v>
                </c:pt>
                <c:pt idx="10">
                  <c:v>52847.369469831567</c:v>
                </c:pt>
                <c:pt idx="11">
                  <c:v>56334.958724415716</c:v>
                </c:pt>
                <c:pt idx="12">
                  <c:v>38081.892466774036</c:v>
                </c:pt>
                <c:pt idx="13">
                  <c:v>37790.986273404516</c:v>
                </c:pt>
                <c:pt idx="14">
                  <c:v>59376.38363016348</c:v>
                </c:pt>
                <c:pt idx="15">
                  <c:v>44608.821523649283</c:v>
                </c:pt>
              </c:numCache>
            </c:numRef>
          </c:bubbleSize>
          <c:bubble3D val="0"/>
          <c:extLst>
            <c:ext xmlns:c15="http://schemas.microsoft.com/office/drawing/2012/chart" uri="{02D57815-91ED-43cb-92C2-25804820EDAC}">
              <c15:datalabelsRange>
                <c15:f>'balony (2)'!$A$6:$A$21</c15:f>
                <c15:dlblRangeCache>
                  <c:ptCount val="16"/>
                  <c:pt idx="0">
                    <c:v>Dolnośląskie</c:v>
                  </c:pt>
                  <c:pt idx="1">
                    <c:v>Kujawsko-Pomorskie</c:v>
                  </c:pt>
                  <c:pt idx="2">
                    <c:v>Lubelskie</c:v>
                  </c:pt>
                  <c:pt idx="3">
                    <c:v>Lubuskie</c:v>
                  </c:pt>
                  <c:pt idx="4">
                    <c:v>Łódzkie</c:v>
                  </c:pt>
                  <c:pt idx="5">
                    <c:v>Małopolskie</c:v>
                  </c:pt>
                  <c:pt idx="6">
                    <c:v>Mazowieckie</c:v>
                  </c:pt>
                  <c:pt idx="7">
                    <c:v>Opolskie</c:v>
                  </c:pt>
                  <c:pt idx="8">
                    <c:v>Podkarpackie</c:v>
                  </c:pt>
                  <c:pt idx="9">
                    <c:v>Podlaskie</c:v>
                  </c:pt>
                  <c:pt idx="10">
                    <c:v>Pomorskie</c:v>
                  </c:pt>
                  <c:pt idx="11">
                    <c:v>Śląskie</c:v>
                  </c:pt>
                  <c:pt idx="12">
                    <c:v>Świętokrzyskie</c:v>
                  </c:pt>
                  <c:pt idx="13">
                    <c:v>Warmińsko-Mazurskie</c:v>
                  </c:pt>
                  <c:pt idx="14">
                    <c:v>Wielkopolskie</c:v>
                  </c:pt>
                  <c:pt idx="15">
                    <c:v>Zachodnio pomorskie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0-FF92-4204-B53D-579BEEE3A38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bubbleScale val="40"/>
        <c:showNegBubbles val="0"/>
        <c:axId val="175061184"/>
        <c:axId val="122953728"/>
      </c:bubbleChart>
      <c:valAx>
        <c:axId val="175061184"/>
        <c:scaling>
          <c:orientation val="minMax"/>
          <c:min val="0.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en-GB" sz="900" dirty="0" smtClean="0"/>
                  <a:t>Average impact of the Cohesion Policy on the real GDP growth rate in the period 2004-201</a:t>
                </a:r>
                <a:r>
                  <a:rPr lang="pl-PL" sz="900" dirty="0" smtClean="0"/>
                  <a:t>8</a:t>
                </a:r>
                <a:r>
                  <a:rPr lang="en-GB" sz="900" dirty="0" smtClean="0"/>
                  <a:t> (p.p.)</a:t>
                </a:r>
                <a:endParaRPr lang="en-GB" sz="900" dirty="0"/>
              </a:p>
            </c:rich>
          </c:tx>
          <c:layout>
            <c:manualLayout>
              <c:xMode val="edge"/>
              <c:yMode val="edge"/>
              <c:x val="0.25587710956420301"/>
              <c:y val="0.937924871270218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cs-CZ"/>
            </a:p>
          </c:txPr>
        </c:title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22953728"/>
        <c:crosses val="autoZero"/>
        <c:crossBetween val="midCat"/>
      </c:valAx>
      <c:valAx>
        <c:axId val="122953728"/>
        <c:scaling>
          <c:orientation val="minMax"/>
          <c:min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pl-PL" sz="900" dirty="0" smtClean="0"/>
                  <a:t>Ś</a:t>
                </a:r>
                <a:r>
                  <a:rPr lang="en-GB" sz="900" dirty="0" smtClean="0"/>
                  <a:t>Average rate  of the real GDP growth </a:t>
                </a:r>
              </a:p>
              <a:p>
                <a:pPr>
                  <a:defRPr sz="900"/>
                </a:pPr>
                <a:r>
                  <a:rPr lang="en-GB" sz="900" dirty="0" smtClean="0"/>
                  <a:t>in the years 2004-2017 (%)</a:t>
                </a:r>
                <a:endParaRPr lang="en-GB" sz="9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cs-CZ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750611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800">
          <a:latin typeface="Arial Narrow" panose="020B0606020202030204" pitchFamily="34" charset="0"/>
        </a:defRPr>
      </a:pPr>
      <a:endParaRPr lang="cs-CZ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pl-PL" sz="1400" b="1" dirty="0" err="1" smtClean="0">
                <a:effectLst/>
              </a:rPr>
              <a:t>Impact</a:t>
            </a:r>
            <a:r>
              <a:rPr lang="pl-PL" sz="1400" b="1" dirty="0" smtClean="0">
                <a:effectLst/>
              </a:rPr>
              <a:t> of the </a:t>
            </a:r>
            <a:r>
              <a:rPr lang="pl-PL" sz="1400" b="1" dirty="0" err="1" smtClean="0">
                <a:effectLst/>
              </a:rPr>
              <a:t>Cohesion</a:t>
            </a:r>
            <a:r>
              <a:rPr lang="pl-PL" sz="1400" b="1" dirty="0" smtClean="0">
                <a:effectLst/>
              </a:rPr>
              <a:t> Policy</a:t>
            </a:r>
            <a:r>
              <a:rPr lang="pl-PL" sz="1400" b="1" baseline="0" dirty="0" smtClean="0">
                <a:effectLst/>
              </a:rPr>
              <a:t> on investment </a:t>
            </a:r>
            <a:r>
              <a:rPr lang="pl-PL" sz="1400" b="1" baseline="0" dirty="0" err="1" smtClean="0">
                <a:effectLst/>
              </a:rPr>
              <a:t>rate</a:t>
            </a:r>
            <a:r>
              <a:rPr lang="pl-PL" sz="1400" b="1" baseline="0" dirty="0" smtClean="0">
                <a:effectLst/>
              </a:rPr>
              <a:t> in Poland, in the period </a:t>
            </a:r>
            <a:r>
              <a:rPr lang="pl-PL" sz="1400" b="1" dirty="0" smtClean="0">
                <a:effectLst/>
              </a:rPr>
              <a:t>2004-2018 </a:t>
            </a:r>
            <a:endParaRPr lang="en-GB" sz="1400" dirty="0">
              <a:effectLst/>
            </a:endParaRPr>
          </a:p>
        </c:rich>
      </c:tx>
      <c:layout>
        <c:manualLayout>
          <c:xMode val="edge"/>
          <c:yMode val="edge"/>
          <c:x val="0.14102391975308642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6.581084459699299E-2"/>
          <c:y val="0.17158902275769747"/>
          <c:w val="0.93367007993500051"/>
          <c:h val="0.5700214190093708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'stopa inwestycji'!$B$4</c:f>
              <c:strCache>
                <c:ptCount val="1"/>
                <c:pt idx="0">
                  <c:v>value of the indicator under scenario with the EU funds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'stopa inwestycji'!$A$5:$A$19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'stopa inwestycji'!$B$5:$B$19</c:f>
              <c:numCache>
                <c:formatCode>_-* #\ ##0.0\ _z_ł_-;\-* #\ ##0.0\ _z_ł_-;_-* "-"??\ _z_ł_-;_-@_-</c:formatCode>
                <c:ptCount val="15"/>
                <c:pt idx="0">
                  <c:v>18.33254381809569</c:v>
                </c:pt>
                <c:pt idx="1">
                  <c:v>18.894199509726718</c:v>
                </c:pt>
                <c:pt idx="2">
                  <c:v>20.397467246949027</c:v>
                </c:pt>
                <c:pt idx="3">
                  <c:v>22.463361134383909</c:v>
                </c:pt>
                <c:pt idx="4">
                  <c:v>23.096894490109005</c:v>
                </c:pt>
                <c:pt idx="5">
                  <c:v>21.440627076944601</c:v>
                </c:pt>
                <c:pt idx="6">
                  <c:v>20.284259716681266</c:v>
                </c:pt>
                <c:pt idx="7">
                  <c:v>20.683561140242936</c:v>
                </c:pt>
                <c:pt idx="8">
                  <c:v>19.789312180677232</c:v>
                </c:pt>
                <c:pt idx="9">
                  <c:v>18.811994725073102</c:v>
                </c:pt>
                <c:pt idx="10">
                  <c:v>19.72687060792941</c:v>
                </c:pt>
                <c:pt idx="11">
                  <c:v>20.080234281435462</c:v>
                </c:pt>
                <c:pt idx="12">
                  <c:v>18.000582447483009</c:v>
                </c:pt>
                <c:pt idx="13">
                  <c:v>17.710577616203373</c:v>
                </c:pt>
                <c:pt idx="14">
                  <c:v>18.184104152250445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ED9-44CB-AC96-A0DD0C30F573}"/>
            </c:ext>
          </c:extLst>
        </c:ser>
        <c:ser>
          <c:idx val="3"/>
          <c:order val="3"/>
          <c:tx>
            <c:strRef>
              <c:f>'stopa inwestycji'!$F$4</c:f>
              <c:strCache>
                <c:ptCount val="1"/>
              </c:strCache>
            </c:strRef>
          </c:tx>
          <c:spPr>
            <a:noFill/>
            <a:ln>
              <a:noFill/>
            </a:ln>
            <a:effectLst/>
          </c:spPr>
          <c:invertIfNegative val="0"/>
          <c:val>
            <c:numRef>
              <c:f>'stopa inwestycji'!$F$5:$F$19</c:f>
              <c:numCache>
                <c:formatCode>General</c:formatCode>
                <c:ptCount val="15"/>
              </c:numCache>
            </c:numRef>
          </c:val>
          <c:extLst>
            <c:ext xmlns:c16="http://schemas.microsoft.com/office/drawing/2014/chart" uri="{C3380CC4-5D6E-409C-BE32-E72D297353CC}">
              <c16:uniqueId val="{00000001-4ED9-44CB-AC96-A0DD0C30F5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179146240"/>
        <c:axId val="175062336"/>
      </c:barChart>
      <c:barChart>
        <c:barDir val="col"/>
        <c:grouping val="stacked"/>
        <c:varyColors val="0"/>
        <c:ser>
          <c:idx val="1"/>
          <c:order val="1"/>
          <c:tx>
            <c:strRef>
              <c:f>'stopa inwestycji'!$C$4</c:f>
              <c:strCache>
                <c:ptCount val="1"/>
                <c:pt idx="0">
                  <c:v>value of the indicator under scenario without the EU funds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cat>
            <c:numRef>
              <c:f>'stopa inwestycji'!$A$5:$A$19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'stopa inwestycji'!$C$5:$C$19</c:f>
              <c:numCache>
                <c:formatCode>_-* #\ ##0.0\ _z_ł_-;\-* #\ ##0.0\ _z_ł_-;_-* "-"??\ _z_ł_-;_-@_-</c:formatCode>
                <c:ptCount val="15"/>
                <c:pt idx="0">
                  <c:v>18.225168207022158</c:v>
                </c:pt>
                <c:pt idx="1">
                  <c:v>18.525788623344166</c:v>
                </c:pt>
                <c:pt idx="2">
                  <c:v>19.40180249357941</c:v>
                </c:pt>
                <c:pt idx="3">
                  <c:v>20.718094080312135</c:v>
                </c:pt>
                <c:pt idx="4">
                  <c:v>21.193216454128098</c:v>
                </c:pt>
                <c:pt idx="5">
                  <c:v>19.071014831126977</c:v>
                </c:pt>
                <c:pt idx="6">
                  <c:v>17.26264091335193</c:v>
                </c:pt>
                <c:pt idx="7">
                  <c:v>16.961298647397125</c:v>
                </c:pt>
                <c:pt idx="8">
                  <c:v>15.701327289681604</c:v>
                </c:pt>
                <c:pt idx="9">
                  <c:v>14.761413923930347</c:v>
                </c:pt>
                <c:pt idx="10">
                  <c:v>15.451833158898678</c:v>
                </c:pt>
                <c:pt idx="11">
                  <c:v>15.73687171462012</c:v>
                </c:pt>
                <c:pt idx="12">
                  <c:v>14.444377624489849</c:v>
                </c:pt>
                <c:pt idx="13">
                  <c:v>14.819280368534127</c:v>
                </c:pt>
                <c:pt idx="14">
                  <c:v>15.366893601774882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ED9-44CB-AC96-A0DD0C30F573}"/>
            </c:ext>
          </c:extLst>
        </c:ser>
        <c:ser>
          <c:idx val="2"/>
          <c:order val="2"/>
          <c:tx>
            <c:strRef>
              <c:f>'stopa inwestycji'!$D$4</c:f>
              <c:strCache>
                <c:ptCount val="1"/>
                <c:pt idx="0">
                  <c:v>impact of the EU funds</c:v>
                </c:pt>
              </c:strCache>
            </c:strRef>
          </c:tx>
          <c:spPr>
            <a:solidFill>
              <a:srgbClr val="DEE9F6"/>
            </a:solidFill>
            <a:ln>
              <a:noFill/>
            </a:ln>
            <a:effectLst/>
          </c:spPr>
          <c:invertIfNegative val="0"/>
          <c:dLbls>
            <c:dLbl>
              <c:idx val="3"/>
              <c:layout>
                <c:manualLayout>
                  <c:x val="0"/>
                  <c:y val="-6.262447126482020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4ED9-44CB-AC96-A0DD0C30F573}"/>
                </c:ext>
              </c:extLst>
            </c:dLbl>
            <c:dLbl>
              <c:idx val="4"/>
              <c:layout>
                <c:manualLayout>
                  <c:x val="-3.5933205698841222E-17"/>
                  <c:y val="-6.053569237394281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4ED9-44CB-AC96-A0DD0C30F573}"/>
                </c:ext>
              </c:extLst>
            </c:dLbl>
            <c:dLbl>
              <c:idx val="5"/>
              <c:layout>
                <c:manualLayout>
                  <c:x val="0"/>
                  <c:y val="-7.2033931659748057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4ED9-44CB-AC96-A0DD0C30F573}"/>
                </c:ext>
              </c:extLst>
            </c:dLbl>
            <c:dLbl>
              <c:idx val="6"/>
              <c:layout>
                <c:manualLayout>
                  <c:x val="0"/>
                  <c:y val="-8.107851558249427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4ED9-44CB-AC96-A0DD0C30F573}"/>
                </c:ext>
              </c:extLst>
            </c:dLbl>
            <c:dLbl>
              <c:idx val="7"/>
              <c:layout>
                <c:manualLayout>
                  <c:x val="0"/>
                  <c:y val="-8.948225047288084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4ED9-44CB-AC96-A0DD0C30F573}"/>
                </c:ext>
              </c:extLst>
            </c:dLbl>
            <c:dLbl>
              <c:idx val="8"/>
              <c:layout>
                <c:manualLayout>
                  <c:x val="-7.1866411397682443E-17"/>
                  <c:y val="-9.05402996339659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4ED9-44CB-AC96-A0DD0C30F573}"/>
                </c:ext>
              </c:extLst>
            </c:dLbl>
            <c:dLbl>
              <c:idx val="9"/>
              <c:layout>
                <c:manualLayout>
                  <c:x val="-7.1866411397682443E-17"/>
                  <c:y val="-9.691452490814420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4ED9-44CB-AC96-A0DD0C30F573}"/>
                </c:ext>
              </c:extLst>
            </c:dLbl>
            <c:dLbl>
              <c:idx val="10"/>
              <c:layout>
                <c:manualLayout>
                  <c:x val="0"/>
                  <c:y val="-9.3954302463147704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4ED9-44CB-AC96-A0DD0C30F573}"/>
                </c:ext>
              </c:extLst>
            </c:dLbl>
            <c:dLbl>
              <c:idx val="11"/>
              <c:layout>
                <c:manualLayout>
                  <c:x val="0"/>
                  <c:y val="-9.305368731290242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4ED9-44CB-AC96-A0DD0C30F573}"/>
                </c:ext>
              </c:extLst>
            </c:dLbl>
            <c:dLbl>
              <c:idx val="12"/>
              <c:layout>
                <c:manualLayout>
                  <c:x val="0"/>
                  <c:y val="-9.167150930597069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4ED9-44CB-AC96-A0DD0C30F573}"/>
                </c:ext>
              </c:extLst>
            </c:dLbl>
            <c:dLbl>
              <c:idx val="13"/>
              <c:layout>
                <c:manualLayout>
                  <c:x val="0"/>
                  <c:y val="-7.691623816061510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4ED9-44CB-AC96-A0DD0C30F573}"/>
                </c:ext>
              </c:extLst>
            </c:dLbl>
            <c:dLbl>
              <c:idx val="14"/>
              <c:layout>
                <c:manualLayout>
                  <c:x val="0"/>
                  <c:y val="-7.2012631764163851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4ED9-44CB-AC96-A0DD0C30F573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'stopa inwestycji'!$A$5:$A$19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'stopa inwestycji'!$D$5:$D$19</c:f>
              <c:numCache>
                <c:formatCode>_-* #\ ##0.0\ _z_ł_-;\-* #\ ##0.0\ _z_ł_-;_-* "-"??\ _z_ł_-;_-@_-</c:formatCode>
                <c:ptCount val="15"/>
                <c:pt idx="0">
                  <c:v>0.10737561107353244</c:v>
                </c:pt>
                <c:pt idx="1">
                  <c:v>0.36841088638255215</c:v>
                </c:pt>
                <c:pt idx="2">
                  <c:v>0.99566475336961702</c:v>
                </c:pt>
                <c:pt idx="3">
                  <c:v>1.7452670540717747</c:v>
                </c:pt>
                <c:pt idx="4">
                  <c:v>1.9036780359809065</c:v>
                </c:pt>
                <c:pt idx="5">
                  <c:v>2.3696122458176241</c:v>
                </c:pt>
                <c:pt idx="6">
                  <c:v>3.0216188033293356</c:v>
                </c:pt>
                <c:pt idx="7">
                  <c:v>3.722262492845811</c:v>
                </c:pt>
                <c:pt idx="8">
                  <c:v>4.087984890995628</c:v>
                </c:pt>
                <c:pt idx="9">
                  <c:v>4.0505808011427558</c:v>
                </c:pt>
                <c:pt idx="10">
                  <c:v>4.2750374490307319</c:v>
                </c:pt>
                <c:pt idx="11">
                  <c:v>4.3433625668153422</c:v>
                </c:pt>
                <c:pt idx="12">
                  <c:v>3.5562048229931591</c:v>
                </c:pt>
                <c:pt idx="13">
                  <c:v>2.8912972476692467</c:v>
                </c:pt>
                <c:pt idx="14">
                  <c:v>2.8172105504755631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F-4ED9-44CB-AC96-A0DD0C30F5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78151424"/>
        <c:axId val="122958912"/>
      </c:barChart>
      <c:catAx>
        <c:axId val="1791462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75062336"/>
        <c:crosses val="autoZero"/>
        <c:auto val="1"/>
        <c:lblAlgn val="ctr"/>
        <c:lblOffset val="100"/>
        <c:noMultiLvlLbl val="0"/>
      </c:catAx>
      <c:valAx>
        <c:axId val="175062336"/>
        <c:scaling>
          <c:orientation val="minMax"/>
          <c:max val="2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79146240"/>
        <c:crosses val="autoZero"/>
        <c:crossBetween val="between"/>
      </c:valAx>
      <c:valAx>
        <c:axId val="122958912"/>
        <c:scaling>
          <c:orientation val="minMax"/>
        </c:scaling>
        <c:delete val="1"/>
        <c:axPos val="r"/>
        <c:numFmt formatCode="_-* #\ ##0.0\ _z_ł_-;\-* #\ ##0.0\ _z_ł_-;_-* &quot;-&quot;??\ _z_ł_-;_-@_-" sourceLinked="1"/>
        <c:majorTickMark val="out"/>
        <c:minorTickMark val="none"/>
        <c:tickLblPos val="nextTo"/>
        <c:crossAx val="178151424"/>
        <c:crosses val="max"/>
        <c:crossBetween val="between"/>
      </c:valAx>
      <c:catAx>
        <c:axId val="1781514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22958912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1.0567108158912515E-2"/>
          <c:y val="0.84058433734939764"/>
          <c:w val="0.7002968211942493"/>
          <c:h val="0.14054585006693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800">
          <a:latin typeface="Arial Narrow" panose="020B0606020202030204" pitchFamily="34" charset="0"/>
        </a:defRPr>
      </a:pPr>
      <a:endParaRPr lang="cs-CZ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pl-PL" sz="1400" b="1" dirty="0" err="1" smtClean="0">
                <a:effectLst/>
              </a:rPr>
              <a:t>Impact</a:t>
            </a:r>
            <a:r>
              <a:rPr lang="pl-PL" sz="1400" b="1" baseline="0" dirty="0" smtClean="0">
                <a:effectLst/>
              </a:rPr>
              <a:t> of the </a:t>
            </a:r>
            <a:r>
              <a:rPr lang="pl-PL" sz="1400" b="1" baseline="0" dirty="0" err="1" smtClean="0">
                <a:effectLst/>
              </a:rPr>
              <a:t>Cohesion</a:t>
            </a:r>
            <a:r>
              <a:rPr lang="pl-PL" sz="1400" b="1" baseline="0" dirty="0" smtClean="0">
                <a:effectLst/>
              </a:rPr>
              <a:t> Policy on the </a:t>
            </a:r>
            <a:r>
              <a:rPr lang="pl-PL" sz="1400" b="1" baseline="0" dirty="0" err="1" smtClean="0">
                <a:effectLst/>
              </a:rPr>
              <a:t>employment</a:t>
            </a:r>
            <a:r>
              <a:rPr lang="pl-PL" sz="1400" b="1" baseline="0" dirty="0" smtClean="0">
                <a:effectLst/>
              </a:rPr>
              <a:t> </a:t>
            </a:r>
            <a:r>
              <a:rPr lang="pl-PL" sz="1400" b="1" baseline="0" dirty="0" err="1" smtClean="0">
                <a:effectLst/>
              </a:rPr>
              <a:t>rate</a:t>
            </a:r>
            <a:r>
              <a:rPr lang="pl-PL" sz="1400" b="1" baseline="0" dirty="0" smtClean="0">
                <a:effectLst/>
              </a:rPr>
              <a:t> (</a:t>
            </a:r>
            <a:r>
              <a:rPr lang="pl-PL" sz="1400" b="1" baseline="0" dirty="0" err="1" smtClean="0">
                <a:effectLst/>
              </a:rPr>
              <a:t>people</a:t>
            </a:r>
            <a:r>
              <a:rPr lang="pl-PL" sz="1400" b="1" baseline="0" dirty="0" smtClean="0">
                <a:effectLst/>
              </a:rPr>
              <a:t> </a:t>
            </a:r>
            <a:r>
              <a:rPr lang="pl-PL" sz="1400" b="1" baseline="0" dirty="0" err="1" smtClean="0">
                <a:effectLst/>
              </a:rPr>
              <a:t>aged</a:t>
            </a:r>
            <a:r>
              <a:rPr lang="pl-PL" sz="1400" b="1" baseline="0" dirty="0" smtClean="0">
                <a:effectLst/>
              </a:rPr>
              <a:t> 20-64) in Poland, in the </a:t>
            </a:r>
            <a:r>
              <a:rPr lang="pl-PL" sz="1400" b="1" baseline="0" dirty="0" err="1" smtClean="0">
                <a:effectLst/>
              </a:rPr>
              <a:t>years</a:t>
            </a:r>
            <a:r>
              <a:rPr lang="pl-PL" sz="1400" b="1" baseline="0" dirty="0" smtClean="0">
                <a:effectLst/>
              </a:rPr>
              <a:t> </a:t>
            </a:r>
            <a:r>
              <a:rPr lang="pl-PL" sz="1400" b="1" dirty="0" smtClean="0">
                <a:effectLst/>
              </a:rPr>
              <a:t>2004-2018 </a:t>
            </a:r>
            <a:endParaRPr lang="en-GB" sz="1400" b="1" dirty="0">
              <a:effectLst/>
            </a:endParaRPr>
          </a:p>
        </c:rich>
      </c:tx>
      <c:layout>
        <c:manualLayout>
          <c:xMode val="edge"/>
          <c:yMode val="edge"/>
          <c:x val="0.11817495790892896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6.5158726933501512E-2"/>
          <c:y val="8.7193532874418819E-2"/>
          <c:w val="0.92308123615289939"/>
          <c:h val="0.63564384490995862"/>
        </c:manualLayout>
      </c:layout>
      <c:barChart>
        <c:barDir val="col"/>
        <c:grouping val="stacked"/>
        <c:varyColors val="0"/>
        <c:ser>
          <c:idx val="1"/>
          <c:order val="0"/>
          <c:tx>
            <c:strRef>
              <c:f>'wsk. zatr. 20-64'!$B$4</c:f>
              <c:strCache>
                <c:ptCount val="1"/>
                <c:pt idx="0">
                  <c:v>value of the indicator under scenario with the EU funds</c:v>
                </c:pt>
              </c:strCache>
            </c:strRef>
          </c:tx>
          <c:spPr>
            <a:solidFill>
              <a:srgbClr val="548ED4"/>
            </a:solidFill>
            <a:ln>
              <a:noFill/>
            </a:ln>
            <a:effectLst/>
          </c:spPr>
          <c:invertIfNegative val="0"/>
          <c:cat>
            <c:numRef>
              <c:f>'wsk. zatr. 20-64'!$A$5:$A$19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'wsk. zatr. 20-64'!$B$5:$B$19</c:f>
              <c:numCache>
                <c:formatCode>_-* #\ ##0.0\ _z_ł_-;\-* #\ ##0.0\ _z_ł_-;_-* "-"??\ _z_ł_-;_-@_-</c:formatCode>
                <c:ptCount val="15"/>
                <c:pt idx="0">
                  <c:v>57.01839344671582</c:v>
                </c:pt>
                <c:pt idx="1">
                  <c:v>58.31455302875095</c:v>
                </c:pt>
                <c:pt idx="2">
                  <c:v>60.114587176583846</c:v>
                </c:pt>
                <c:pt idx="3">
                  <c:v>62.743124000642972</c:v>
                </c:pt>
                <c:pt idx="4">
                  <c:v>64.993817026179528</c:v>
                </c:pt>
                <c:pt idx="5">
                  <c:v>64.941140959855119</c:v>
                </c:pt>
                <c:pt idx="6">
                  <c:v>64.294808197538018</c:v>
                </c:pt>
                <c:pt idx="7">
                  <c:v>64.512091110837659</c:v>
                </c:pt>
                <c:pt idx="8">
                  <c:v>64.721441490400551</c:v>
                </c:pt>
                <c:pt idx="9">
                  <c:v>64.860881566168572</c:v>
                </c:pt>
                <c:pt idx="10">
                  <c:v>66.496001372183272</c:v>
                </c:pt>
                <c:pt idx="11">
                  <c:v>67.765648213939684</c:v>
                </c:pt>
                <c:pt idx="12">
                  <c:v>69.294783915063974</c:v>
                </c:pt>
                <c:pt idx="13">
                  <c:v>70.88936362588754</c:v>
                </c:pt>
                <c:pt idx="14">
                  <c:v>72.165671534421989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C50-45DE-9999-1A95B421B6F7}"/>
            </c:ext>
          </c:extLst>
        </c:ser>
        <c:ser>
          <c:idx val="3"/>
          <c:order val="3"/>
          <c:tx>
            <c:strRef>
              <c:f>'wsk. zatr. 20-64'!$M$4</c:f>
              <c:strCache>
                <c:ptCount val="1"/>
              </c:strCache>
            </c:strRef>
          </c:tx>
          <c:spPr>
            <a:solidFill>
              <a:schemeClr val="accent5">
                <a:tint val="58000"/>
              </a:schemeClr>
            </a:solidFill>
            <a:ln>
              <a:noFill/>
            </a:ln>
            <a:effectLst/>
          </c:spPr>
          <c:invertIfNegative val="0"/>
          <c:cat>
            <c:numRef>
              <c:f>'wsk. zatr. 20-64'!$A$5:$A$19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'wsk. zatr. 20-64'!$M$5:$M$19</c:f>
              <c:numCache>
                <c:formatCode>General</c:formatCode>
                <c:ptCount val="15"/>
              </c:numCache>
            </c:numRef>
          </c:val>
          <c:extLst>
            <c:ext xmlns:c16="http://schemas.microsoft.com/office/drawing/2014/chart" uri="{C3380CC4-5D6E-409C-BE32-E72D297353CC}">
              <c16:uniqueId val="{00000001-8C50-45DE-9999-1A95B421B6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100"/>
        <c:axId val="179512832"/>
        <c:axId val="122960064"/>
      </c:barChart>
      <c:barChart>
        <c:barDir val="col"/>
        <c:grouping val="stacked"/>
        <c:varyColors val="0"/>
        <c:ser>
          <c:idx val="2"/>
          <c:order val="1"/>
          <c:tx>
            <c:strRef>
              <c:f>'wsk. zatr. 20-64'!$C$4</c:f>
              <c:strCache>
                <c:ptCount val="1"/>
                <c:pt idx="0">
                  <c:v>value of the indicator under scenario without the EU funds</c:v>
                </c:pt>
              </c:strCache>
            </c:strRef>
          </c:tx>
          <c:spPr>
            <a:solidFill>
              <a:srgbClr val="97BAE5"/>
            </a:solidFill>
            <a:ln>
              <a:noFill/>
            </a:ln>
            <a:effectLst/>
          </c:spPr>
          <c:invertIfNegative val="0"/>
          <c:cat>
            <c:numRef>
              <c:f>'wsk. zatr. 20-64'!$A$5:$A$19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'wsk. zatr. 20-64'!$C$5:$C$19</c:f>
              <c:numCache>
                <c:formatCode>_-* #\ ##0.0\ _z_ł_-;\-* #\ ##0.0\ _z_ł_-;_-* "-"??\ _z_ł_-;_-@_-</c:formatCode>
                <c:ptCount val="15"/>
                <c:pt idx="0">
                  <c:v>56.997120707942493</c:v>
                </c:pt>
                <c:pt idx="1">
                  <c:v>58.206065195006175</c:v>
                </c:pt>
                <c:pt idx="2">
                  <c:v>59.758548748637608</c:v>
                </c:pt>
                <c:pt idx="3">
                  <c:v>62.060703307806861</c:v>
                </c:pt>
                <c:pt idx="4">
                  <c:v>64.196496326667017</c:v>
                </c:pt>
                <c:pt idx="5">
                  <c:v>63.969849810473299</c:v>
                </c:pt>
                <c:pt idx="6">
                  <c:v>62.832405648166144</c:v>
                </c:pt>
                <c:pt idx="7">
                  <c:v>62.624014261189089</c:v>
                </c:pt>
                <c:pt idx="8">
                  <c:v>62.540743753884165</c:v>
                </c:pt>
                <c:pt idx="9">
                  <c:v>62.462572448318632</c:v>
                </c:pt>
                <c:pt idx="10">
                  <c:v>63.961129834103922</c:v>
                </c:pt>
                <c:pt idx="11">
                  <c:v>65.231813266025512</c:v>
                </c:pt>
                <c:pt idx="12">
                  <c:v>66.978211327827907</c:v>
                </c:pt>
                <c:pt idx="13">
                  <c:v>68.921025867140997</c:v>
                </c:pt>
                <c:pt idx="14">
                  <c:v>70.272636163128411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C50-45DE-9999-1A95B421B6F7}"/>
            </c:ext>
          </c:extLst>
        </c:ser>
        <c:ser>
          <c:idx val="0"/>
          <c:order val="2"/>
          <c:tx>
            <c:strRef>
              <c:f>'wsk. zatr. 20-64'!$D$4</c:f>
              <c:strCache>
                <c:ptCount val="1"/>
                <c:pt idx="0">
                  <c:v>impact of the EU funds</c:v>
                </c:pt>
              </c:strCache>
            </c:strRef>
          </c:tx>
          <c:spPr>
            <a:solidFill>
              <a:srgbClr val="DEE9F6"/>
            </a:solidFill>
            <a:ln>
              <a:noFill/>
            </a:ln>
            <a:effectLst/>
          </c:spPr>
          <c:invertIfNegative val="0"/>
          <c:dLbls>
            <c:dLbl>
              <c:idx val="4"/>
              <c:layout>
                <c:manualLayout>
                  <c:x val="0"/>
                  <c:y val="-5.758241554707163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8C50-45DE-9999-1A95B421B6F7}"/>
                </c:ext>
              </c:extLst>
            </c:dLbl>
            <c:dLbl>
              <c:idx val="5"/>
              <c:layout>
                <c:manualLayout>
                  <c:x val="0"/>
                  <c:y val="-5.531073537889507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8C50-45DE-9999-1A95B421B6F7}"/>
                </c:ext>
              </c:extLst>
            </c:dLbl>
            <c:dLbl>
              <c:idx val="6"/>
              <c:layout>
                <c:manualLayout>
                  <c:x val="0"/>
                  <c:y val="-6.0658398294156243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8C50-45DE-9999-1A95B421B6F7}"/>
                </c:ext>
              </c:extLst>
            </c:dLbl>
            <c:dLbl>
              <c:idx val="7"/>
              <c:layout>
                <c:manualLayout>
                  <c:x val="-7.1866411397682443E-17"/>
                  <c:y val="-6.686129832124412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8C50-45DE-9999-1A95B421B6F7}"/>
                </c:ext>
              </c:extLst>
            </c:dLbl>
            <c:dLbl>
              <c:idx val="8"/>
              <c:layout>
                <c:manualLayout>
                  <c:x val="0"/>
                  <c:y val="-6.892044257478696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8C50-45DE-9999-1A95B421B6F7}"/>
                </c:ext>
              </c:extLst>
            </c:dLbl>
            <c:dLbl>
              <c:idx val="9"/>
              <c:layout>
                <c:manualLayout>
                  <c:x val="-7.1866411397682443E-17"/>
                  <c:y val="-7.1958918983994979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8C50-45DE-9999-1A95B421B6F7}"/>
                </c:ext>
              </c:extLst>
            </c:dLbl>
            <c:dLbl>
              <c:idx val="10"/>
              <c:layout>
                <c:manualLayout>
                  <c:x val="-1.4373282279536489E-16"/>
                  <c:y val="-7.017574729063012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8C50-45DE-9999-1A95B421B6F7}"/>
                </c:ext>
              </c:extLst>
            </c:dLbl>
            <c:dLbl>
              <c:idx val="11"/>
              <c:layout>
                <c:manualLayout>
                  <c:x val="0"/>
                  <c:y val="-7.6069798831747026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A-8C50-45DE-9999-1A95B421B6F7}"/>
                </c:ext>
              </c:extLst>
            </c:dLbl>
            <c:dLbl>
              <c:idx val="12"/>
              <c:layout>
                <c:manualLayout>
                  <c:x val="-1.4373282279536489E-16"/>
                  <c:y val="-7.3026692010455488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8C50-45DE-9999-1A95B421B6F7}"/>
                </c:ext>
              </c:extLst>
            </c:dLbl>
            <c:dLbl>
              <c:idx val="13"/>
              <c:layout>
                <c:manualLayout>
                  <c:x val="-1.4373282279536489E-16"/>
                  <c:y val="-6.5812973025534405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8C50-45DE-9999-1A95B421B6F7}"/>
                </c:ext>
              </c:extLst>
            </c:dLbl>
            <c:dLbl>
              <c:idx val="14"/>
              <c:layout>
                <c:manualLayout>
                  <c:x val="0"/>
                  <c:y val="-6.6796009510866422E-2"/>
                </c:manualLayout>
              </c:layout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8C50-45DE-9999-1A95B421B6F7}"/>
                </c:ext>
              </c:extLst>
            </c:dLbl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-5400000" spcFirstLastPara="1" vertOverflow="ellipsis" wrap="square" anchor="ctr" anchorCtr="1"/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dLblPos val="inBase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'wsk. zatr. 20-64'!$A$5:$A$19</c:f>
              <c:numCache>
                <c:formatCode>General</c:formatCode>
                <c:ptCount val="15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  <c:pt idx="12">
                  <c:v>2016</c:v>
                </c:pt>
                <c:pt idx="13">
                  <c:v>2017</c:v>
                </c:pt>
                <c:pt idx="14">
                  <c:v>2018</c:v>
                </c:pt>
              </c:numCache>
            </c:numRef>
          </c:cat>
          <c:val>
            <c:numRef>
              <c:f>'wsk. zatr. 20-64'!$D$5:$D$19</c:f>
              <c:numCache>
                <c:formatCode>_-* #\ ##0.0\ _z_ł_-;\-* #\ ##0.0\ _z_ł_-;_-* "-"?\ _z_ł_-;_-@_-</c:formatCode>
                <c:ptCount val="15"/>
                <c:pt idx="0">
                  <c:v>2.1272738773326694E-2</c:v>
                </c:pt>
                <c:pt idx="1">
                  <c:v>0.10848783374477478</c:v>
                </c:pt>
                <c:pt idx="2">
                  <c:v>0.3560384279462383</c:v>
                </c:pt>
                <c:pt idx="3">
                  <c:v>0.68242069283611073</c:v>
                </c:pt>
                <c:pt idx="4">
                  <c:v>0.79732069951251106</c:v>
                </c:pt>
                <c:pt idx="5">
                  <c:v>0.97129114938181971</c:v>
                </c:pt>
                <c:pt idx="6">
                  <c:v>1.4624025493718733</c:v>
                </c:pt>
                <c:pt idx="7">
                  <c:v>1.88807684964857</c:v>
                </c:pt>
                <c:pt idx="8">
                  <c:v>2.180697736516386</c:v>
                </c:pt>
                <c:pt idx="9">
                  <c:v>2.3983091178499407</c:v>
                </c:pt>
                <c:pt idx="10">
                  <c:v>2.5348715380793507</c:v>
                </c:pt>
                <c:pt idx="11">
                  <c:v>2.5338349479141726</c:v>
                </c:pt>
                <c:pt idx="12">
                  <c:v>2.3165725872360667</c:v>
                </c:pt>
                <c:pt idx="13">
                  <c:v>1.9683377587465429</c:v>
                </c:pt>
                <c:pt idx="14">
                  <c:v>1.8930353712935784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C50-45DE-9999-1A95B421B6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179513344"/>
        <c:axId val="175061760"/>
      </c:barChart>
      <c:catAx>
        <c:axId val="179512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22960064"/>
        <c:crosses val="autoZero"/>
        <c:auto val="1"/>
        <c:lblAlgn val="ctr"/>
        <c:lblOffset val="100"/>
        <c:noMultiLvlLbl val="0"/>
      </c:catAx>
      <c:valAx>
        <c:axId val="122960064"/>
        <c:scaling>
          <c:orientation val="minMax"/>
          <c:max val="75"/>
          <c:min val="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79512832"/>
        <c:crosses val="autoZero"/>
        <c:crossBetween val="between"/>
        <c:majorUnit val="5"/>
      </c:valAx>
      <c:valAx>
        <c:axId val="175061760"/>
        <c:scaling>
          <c:orientation val="minMax"/>
        </c:scaling>
        <c:delete val="1"/>
        <c:axPos val="r"/>
        <c:numFmt formatCode="_-* #\ ##0.0\ _z_ł_-;\-* #\ ##0.0\ _z_ł_-;_-* &quot;-&quot;??\ _z_ł_-;_-@_-" sourceLinked="1"/>
        <c:majorTickMark val="out"/>
        <c:minorTickMark val="none"/>
        <c:tickLblPos val="nextTo"/>
        <c:crossAx val="179513344"/>
        <c:crosses val="max"/>
        <c:crossBetween val="between"/>
      </c:valAx>
      <c:catAx>
        <c:axId val="17951334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5061760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1.0567108158912515E-2"/>
          <c:y val="0.81639763449678548"/>
          <c:w val="0.64405392623349222"/>
          <c:h val="0.170613145408152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800">
          <a:latin typeface="Arial Narrow" panose="020B0606020202030204" pitchFamily="34" charset="0"/>
        </a:defRPr>
      </a:pPr>
      <a:endParaRPr lang="cs-CZ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r>
              <a:rPr lang="pl-PL" sz="1400" b="1" dirty="0" err="1" smtClean="0">
                <a:effectLst/>
              </a:rPr>
              <a:t>Impact</a:t>
            </a:r>
            <a:r>
              <a:rPr lang="pl-PL" sz="1400" b="1" dirty="0" smtClean="0">
                <a:effectLst/>
              </a:rPr>
              <a:t> of the </a:t>
            </a:r>
            <a:r>
              <a:rPr lang="pl-PL" sz="1400" b="1" dirty="0" err="1" smtClean="0">
                <a:effectLst/>
              </a:rPr>
              <a:t>Cohesion</a:t>
            </a:r>
            <a:r>
              <a:rPr lang="pl-PL" sz="1400" b="1" dirty="0" smtClean="0">
                <a:effectLst/>
              </a:rPr>
              <a:t> Policy on the </a:t>
            </a:r>
            <a:r>
              <a:rPr lang="pl-PL" sz="1400" b="1" dirty="0" err="1" smtClean="0">
                <a:effectLst/>
              </a:rPr>
              <a:t>employment</a:t>
            </a:r>
            <a:r>
              <a:rPr lang="pl-PL" sz="1400" b="1" dirty="0" smtClean="0">
                <a:effectLst/>
              </a:rPr>
              <a:t> </a:t>
            </a:r>
            <a:r>
              <a:rPr lang="pl-PL" sz="1400" b="1" dirty="0" err="1" smtClean="0">
                <a:effectLst/>
              </a:rPr>
              <a:t>rate</a:t>
            </a:r>
            <a:r>
              <a:rPr lang="pl-PL" sz="1400" b="1" baseline="0" dirty="0" smtClean="0">
                <a:effectLst/>
              </a:rPr>
              <a:t> (</a:t>
            </a:r>
            <a:r>
              <a:rPr lang="pl-PL" sz="1400" b="1" baseline="0" dirty="0" err="1" smtClean="0">
                <a:effectLst/>
              </a:rPr>
              <a:t>people</a:t>
            </a:r>
            <a:r>
              <a:rPr lang="pl-PL" sz="1400" b="1" baseline="0" dirty="0" smtClean="0">
                <a:effectLst/>
              </a:rPr>
              <a:t> </a:t>
            </a:r>
            <a:r>
              <a:rPr lang="pl-PL" sz="1400" b="1" baseline="0" dirty="0" err="1" smtClean="0">
                <a:effectLst/>
              </a:rPr>
              <a:t>aged</a:t>
            </a:r>
            <a:r>
              <a:rPr lang="pl-PL" sz="1400" b="1" baseline="0" dirty="0" smtClean="0">
                <a:effectLst/>
              </a:rPr>
              <a:t> 20-64 </a:t>
            </a:r>
            <a:r>
              <a:rPr lang="pl-PL" sz="1400" b="1" baseline="0" dirty="0" err="1" smtClean="0">
                <a:effectLst/>
              </a:rPr>
              <a:t>years</a:t>
            </a:r>
            <a:r>
              <a:rPr lang="pl-PL" sz="1400" b="1" baseline="0" dirty="0" smtClean="0">
                <a:effectLst/>
              </a:rPr>
              <a:t>) </a:t>
            </a:r>
            <a:br>
              <a:rPr lang="pl-PL" sz="1400" b="1" baseline="0" dirty="0" smtClean="0">
                <a:effectLst/>
              </a:rPr>
            </a:br>
            <a:r>
              <a:rPr lang="pl-PL" sz="1400" b="1" baseline="0" dirty="0" smtClean="0">
                <a:effectLst/>
              </a:rPr>
              <a:t>in </a:t>
            </a:r>
            <a:r>
              <a:rPr lang="pl-PL" sz="1400" b="1" baseline="0" dirty="0" err="1" smtClean="0">
                <a:effectLst/>
              </a:rPr>
              <a:t>viovodeships</a:t>
            </a:r>
            <a:r>
              <a:rPr lang="pl-PL" sz="1400" b="1" baseline="0" dirty="0" smtClean="0">
                <a:effectLst/>
              </a:rPr>
              <a:t>, in the </a:t>
            </a:r>
            <a:r>
              <a:rPr lang="pl-PL" sz="1400" b="1" baseline="0" dirty="0" err="1" smtClean="0">
                <a:effectLst/>
              </a:rPr>
              <a:t>years</a:t>
            </a:r>
            <a:r>
              <a:rPr lang="pl-PL" sz="1400" b="1" baseline="0" dirty="0" smtClean="0">
                <a:effectLst/>
              </a:rPr>
              <a:t> </a:t>
            </a:r>
            <a:r>
              <a:rPr lang="pl-PL" sz="1400" b="1" dirty="0" smtClean="0">
                <a:effectLst/>
              </a:rPr>
              <a:t>2004-2018 </a:t>
            </a:r>
            <a:endParaRPr lang="en-GB" sz="1400" dirty="0">
              <a:effectLst/>
            </a:endParaRPr>
          </a:p>
        </c:rich>
      </c:tx>
      <c:layout>
        <c:manualLayout>
          <c:xMode val="edge"/>
          <c:yMode val="edge"/>
          <c:x val="0.17339927781286038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 Narrow" panose="020B0606020202030204" pitchFamily="34" charset="0"/>
              <a:ea typeface="+mn-ea"/>
              <a:cs typeface="+mn-cs"/>
            </a:defRPr>
          </a:pPr>
          <a:endParaRPr lang="cs-CZ"/>
        </a:p>
      </c:txPr>
    </c:title>
    <c:autoTitleDeleted val="0"/>
    <c:plotArea>
      <c:layout>
        <c:manualLayout>
          <c:layoutTarget val="inner"/>
          <c:xMode val="edge"/>
          <c:yMode val="edge"/>
          <c:x val="5.9788504697782345E-2"/>
          <c:y val="2.0495995995995994E-2"/>
          <c:w val="0.91743035743720436"/>
          <c:h val="0.85198005940293908"/>
        </c:manualLayout>
      </c:layout>
      <c:bubbleChart>
        <c:varyColors val="0"/>
        <c:ser>
          <c:idx val="1"/>
          <c:order val="0"/>
          <c:tx>
            <c:strRef>
              <c:f>'balony (1)'!$A$59:$A$74</c:f>
              <c:strCache>
                <c:ptCount val="16"/>
                <c:pt idx="0">
                  <c:v>Dolnośląskie</c:v>
                </c:pt>
                <c:pt idx="1">
                  <c:v>Kujawsko-Pomorskie</c:v>
                </c:pt>
                <c:pt idx="2">
                  <c:v>Lubelskie</c:v>
                </c:pt>
                <c:pt idx="3">
                  <c:v>Lubuskie</c:v>
                </c:pt>
                <c:pt idx="4">
                  <c:v>Łódzkie</c:v>
                </c:pt>
                <c:pt idx="5">
                  <c:v>Małopolskie</c:v>
                </c:pt>
                <c:pt idx="6">
                  <c:v>Mazowieckie</c:v>
                </c:pt>
                <c:pt idx="7">
                  <c:v>Opolskie</c:v>
                </c:pt>
                <c:pt idx="8">
                  <c:v>Podkarpackie</c:v>
                </c:pt>
                <c:pt idx="9">
                  <c:v>Podlaskie</c:v>
                </c:pt>
                <c:pt idx="10">
                  <c:v>Pomorskie</c:v>
                </c:pt>
                <c:pt idx="11">
                  <c:v>Śląskie</c:v>
                </c:pt>
                <c:pt idx="12">
                  <c:v>Świętokrzyskie</c:v>
                </c:pt>
                <c:pt idx="13">
                  <c:v>Warmińsko-Mazurskie</c:v>
                </c:pt>
                <c:pt idx="14">
                  <c:v>Wielkopolskie</c:v>
                </c:pt>
                <c:pt idx="15">
                  <c:v>Zachodnio pomorskie</c:v>
                </c:pt>
              </c:strCache>
            </c:strRef>
          </c:tx>
          <c:spPr>
            <a:solidFill>
              <a:srgbClr val="97BAE5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1-873C-44E4-A8B1-6F7176B998BC}"/>
              </c:ext>
            </c:extLst>
          </c:dPt>
          <c:dPt>
            <c:idx val="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3-873C-44E4-A8B1-6F7176B998BC}"/>
              </c:ext>
            </c:extLst>
          </c:dPt>
          <c:dPt>
            <c:idx val="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5-873C-44E4-A8B1-6F7176B998BC}"/>
              </c:ext>
            </c:extLst>
          </c:dPt>
          <c:dPt>
            <c:idx val="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7-873C-44E4-A8B1-6F7176B998BC}"/>
              </c:ext>
            </c:extLst>
          </c:dPt>
          <c:dPt>
            <c:idx val="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9-873C-44E4-A8B1-6F7176B998BC}"/>
              </c:ext>
            </c:extLst>
          </c:dPt>
          <c:dPt>
            <c:idx val="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B-873C-44E4-A8B1-6F7176B998BC}"/>
              </c:ext>
            </c:extLst>
          </c:dPt>
          <c:dPt>
            <c:idx val="6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D-873C-44E4-A8B1-6F7176B998BC}"/>
              </c:ext>
            </c:extLst>
          </c:dPt>
          <c:dPt>
            <c:idx val="7"/>
            <c:invertIfNegative val="0"/>
            <c:bubble3D val="0"/>
            <c:extLst>
              <c:ext xmlns:c16="http://schemas.microsoft.com/office/drawing/2014/chart" uri="{C3380CC4-5D6E-409C-BE32-E72D297353CC}">
                <c16:uniqueId val="{0000000F-873C-44E4-A8B1-6F7176B998BC}"/>
              </c:ext>
            </c:extLst>
          </c:dPt>
          <c:dPt>
            <c:idx val="8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1-873C-44E4-A8B1-6F7176B998BC}"/>
              </c:ext>
            </c:extLst>
          </c:dPt>
          <c:dPt>
            <c:idx val="9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3-873C-44E4-A8B1-6F7176B998BC}"/>
              </c:ext>
            </c:extLst>
          </c:dPt>
          <c:dPt>
            <c:idx val="10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5-873C-44E4-A8B1-6F7176B998BC}"/>
              </c:ext>
            </c:extLst>
          </c:dPt>
          <c:dPt>
            <c:idx val="11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7-873C-44E4-A8B1-6F7176B998BC}"/>
              </c:ext>
            </c:extLst>
          </c:dPt>
          <c:dPt>
            <c:idx val="12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9-873C-44E4-A8B1-6F7176B998BC}"/>
              </c:ext>
            </c:extLst>
          </c:dPt>
          <c:dPt>
            <c:idx val="13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B-873C-44E4-A8B1-6F7176B998BC}"/>
              </c:ext>
            </c:extLst>
          </c:dPt>
          <c:dPt>
            <c:idx val="14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D-873C-44E4-A8B1-6F7176B998BC}"/>
              </c:ext>
            </c:extLst>
          </c:dPt>
          <c:dPt>
            <c:idx val="15"/>
            <c:invertIfNegative val="0"/>
            <c:bubble3D val="0"/>
            <c:extLst>
              <c:ext xmlns:c16="http://schemas.microsoft.com/office/drawing/2014/chart" uri="{C3380CC4-5D6E-409C-BE32-E72D297353CC}">
                <c16:uniqueId val="{0000001F-873C-44E4-A8B1-6F7176B998BC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BF59245F-A723-414A-BA50-B17A9AB07571}" type="CELLRANGE">
                      <a:rPr lang="en-US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1-873C-44E4-A8B1-6F7176B998BC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fld id="{F41AC50D-97B4-41CF-9565-841BC657581E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3-873C-44E4-A8B1-6F7176B998BC}"/>
                </c:ext>
              </c:extLst>
            </c:dLbl>
            <c:dLbl>
              <c:idx val="2"/>
              <c:layout/>
              <c:tx>
                <c:rich>
                  <a:bodyPr/>
                  <a:lstStyle/>
                  <a:p>
                    <a:fld id="{9C4F6F0A-726C-44D7-BD2A-3B4CF1C0BF33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873C-44E4-A8B1-6F7176B998BC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fld id="{4A98DC68-E5EB-439F-B89A-0405590307AD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7-873C-44E4-A8B1-6F7176B998BC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fld id="{31D9CF3B-3C5F-4645-A54D-4590749E334A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9-873C-44E4-A8B1-6F7176B998BC}"/>
                </c:ext>
              </c:extLst>
            </c:dLbl>
            <c:dLbl>
              <c:idx val="5"/>
              <c:layout/>
              <c:tx>
                <c:rich>
                  <a:bodyPr/>
                  <a:lstStyle/>
                  <a:p>
                    <a:fld id="{041A529D-FB15-4972-8C41-C3FE0267B611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B-873C-44E4-A8B1-6F7176B998BC}"/>
                </c:ext>
              </c:extLst>
            </c:dLbl>
            <c:dLbl>
              <c:idx val="6"/>
              <c:layout/>
              <c:tx>
                <c:rich>
                  <a:bodyPr/>
                  <a:lstStyle/>
                  <a:p>
                    <a:fld id="{C250D7F6-4AC6-4B02-990E-1DD2D64FC2E7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D-873C-44E4-A8B1-6F7176B998BC}"/>
                </c:ext>
              </c:extLst>
            </c:dLbl>
            <c:dLbl>
              <c:idx val="7"/>
              <c:layout/>
              <c:tx>
                <c:rich>
                  <a:bodyPr/>
                  <a:lstStyle/>
                  <a:p>
                    <a:fld id="{F0EF749E-BE5F-4D8F-BB04-7F5FCA399194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F-873C-44E4-A8B1-6F7176B998BC}"/>
                </c:ext>
              </c:extLst>
            </c:dLbl>
            <c:dLbl>
              <c:idx val="8"/>
              <c:layout/>
              <c:tx>
                <c:rich>
                  <a:bodyPr/>
                  <a:lstStyle/>
                  <a:p>
                    <a:fld id="{EAF64931-1674-425D-80A0-1EB7565D007F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1-873C-44E4-A8B1-6F7176B998BC}"/>
                </c:ext>
              </c:extLst>
            </c:dLbl>
            <c:dLbl>
              <c:idx val="9"/>
              <c:layout/>
              <c:tx>
                <c:rich>
                  <a:bodyPr/>
                  <a:lstStyle/>
                  <a:p>
                    <a:fld id="{1F606A77-82BF-46B6-970B-595125B8CDD0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3-873C-44E4-A8B1-6F7176B998BC}"/>
                </c:ext>
              </c:extLst>
            </c:dLbl>
            <c:dLbl>
              <c:idx val="10"/>
              <c:layout/>
              <c:tx>
                <c:rich>
                  <a:bodyPr/>
                  <a:lstStyle/>
                  <a:p>
                    <a:fld id="{4568D019-710D-4F77-892C-55578AA36814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5-873C-44E4-A8B1-6F7176B998BC}"/>
                </c:ext>
              </c:extLst>
            </c:dLbl>
            <c:dLbl>
              <c:idx val="11"/>
              <c:layout/>
              <c:tx>
                <c:rich>
                  <a:bodyPr/>
                  <a:lstStyle/>
                  <a:p>
                    <a:fld id="{4FA8B31F-BB53-4F9C-95FB-B3DBDC9BEC87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7-873C-44E4-A8B1-6F7176B998BC}"/>
                </c:ext>
              </c:extLst>
            </c:dLbl>
            <c:dLbl>
              <c:idx val="12"/>
              <c:layout/>
              <c:tx>
                <c:rich>
                  <a:bodyPr/>
                  <a:lstStyle/>
                  <a:p>
                    <a:fld id="{3E9881DB-6D33-4D17-8600-19E90156FC4C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9-873C-44E4-A8B1-6F7176B998BC}"/>
                </c:ext>
              </c:extLst>
            </c:dLbl>
            <c:dLbl>
              <c:idx val="13"/>
              <c:layout/>
              <c:tx>
                <c:rich>
                  <a:bodyPr/>
                  <a:lstStyle/>
                  <a:p>
                    <a:fld id="{7787F09A-AD40-4E9D-86E9-71010B9907A0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B-873C-44E4-A8B1-6F7176B998BC}"/>
                </c:ext>
              </c:extLst>
            </c:dLbl>
            <c:dLbl>
              <c:idx val="14"/>
              <c:layout/>
              <c:tx>
                <c:rich>
                  <a:bodyPr/>
                  <a:lstStyle/>
                  <a:p>
                    <a:fld id="{E8BB4C56-69E8-4DE6-99A7-35C27A0F77ED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D-873C-44E4-A8B1-6F7176B998BC}"/>
                </c:ext>
              </c:extLst>
            </c:dLbl>
            <c:dLbl>
              <c:idx val="15"/>
              <c:layout/>
              <c:tx>
                <c:rich>
                  <a:bodyPr/>
                  <a:lstStyle/>
                  <a:p>
                    <a:fld id="{999E85A5-63E5-4EC5-B68C-5CDBA950415F}" type="CELLRANGE">
                      <a:rPr lang="cs-CZ"/>
                      <a:pPr/>
                      <a:t>[OBLAST BUNĚK]</a:t>
                    </a:fld>
                    <a:endParaRPr lang="cs-CZ"/>
                  </a:p>
                </c:rich>
              </c:tx>
              <c:dLblPos val="ctr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1F-873C-44E4-A8B1-6F7176B998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DataLabelsRange val="1"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'balony (1)'!$D$59:$D$74</c:f>
              <c:numCache>
                <c:formatCode>#\ ##0.0</c:formatCode>
                <c:ptCount val="16"/>
                <c:pt idx="0">
                  <c:v>1.9919393764468225</c:v>
                </c:pt>
                <c:pt idx="1">
                  <c:v>1.6656246476791665</c:v>
                </c:pt>
                <c:pt idx="2">
                  <c:v>2.0610282867485097</c:v>
                </c:pt>
                <c:pt idx="3">
                  <c:v>1.806915327800553</c:v>
                </c:pt>
                <c:pt idx="4">
                  <c:v>1.7971237730204734</c:v>
                </c:pt>
                <c:pt idx="5">
                  <c:v>1.7003991327543133</c:v>
                </c:pt>
                <c:pt idx="6">
                  <c:v>2.0044623465723532</c:v>
                </c:pt>
                <c:pt idx="7">
                  <c:v>2.0545550385222953</c:v>
                </c:pt>
                <c:pt idx="8">
                  <c:v>2.5751738349707409</c:v>
                </c:pt>
                <c:pt idx="9">
                  <c:v>2.2666726513871112</c:v>
                </c:pt>
                <c:pt idx="10">
                  <c:v>1.9871347418164902</c:v>
                </c:pt>
                <c:pt idx="11">
                  <c:v>1.3963095169983717</c:v>
                </c:pt>
                <c:pt idx="12">
                  <c:v>1.7610747720189579</c:v>
                </c:pt>
                <c:pt idx="13">
                  <c:v>2.9933264724064728</c:v>
                </c:pt>
                <c:pt idx="14">
                  <c:v>1.467315276125106</c:v>
                </c:pt>
                <c:pt idx="15">
                  <c:v>2.1415433886202635</c:v>
                </c:pt>
              </c:numCache>
            </c:numRef>
          </c:xVal>
          <c:yVal>
            <c:numRef>
              <c:f>'balony (1)'!$C$59:$C$74</c:f>
              <c:numCache>
                <c:formatCode>#\ ##0.0</c:formatCode>
                <c:ptCount val="16"/>
                <c:pt idx="0">
                  <c:v>21.639530152740136</c:v>
                </c:pt>
                <c:pt idx="1">
                  <c:v>12.772725894620912</c:v>
                </c:pt>
                <c:pt idx="2">
                  <c:v>10.156915777914172</c:v>
                </c:pt>
                <c:pt idx="3">
                  <c:v>18.236311574995362</c:v>
                </c:pt>
                <c:pt idx="4">
                  <c:v>16.403848659082087</c:v>
                </c:pt>
                <c:pt idx="5">
                  <c:v>10.655931126310961</c:v>
                </c:pt>
                <c:pt idx="6">
                  <c:v>15.66288909356426</c:v>
                </c:pt>
                <c:pt idx="7">
                  <c:v>17.261894285724978</c:v>
                </c:pt>
                <c:pt idx="8">
                  <c:v>9.5093738227861166</c:v>
                </c:pt>
                <c:pt idx="9">
                  <c:v>9.9400125306631679</c:v>
                </c:pt>
                <c:pt idx="10">
                  <c:v>18.698688455480934</c:v>
                </c:pt>
                <c:pt idx="11">
                  <c:v>16.167468659274299</c:v>
                </c:pt>
                <c:pt idx="12">
                  <c:v>13.068380027692491</c:v>
                </c:pt>
                <c:pt idx="13">
                  <c:v>15.626059591261921</c:v>
                </c:pt>
                <c:pt idx="14">
                  <c:v>15.08116106334144</c:v>
                </c:pt>
                <c:pt idx="15">
                  <c:v>16.226526732386276</c:v>
                </c:pt>
              </c:numCache>
            </c:numRef>
          </c:yVal>
          <c:bubbleSize>
            <c:numRef>
              <c:f>'balony (1)'!$B$59:$B$74</c:f>
              <c:numCache>
                <c:formatCode>#\ ##0.0</c:formatCode>
                <c:ptCount val="16"/>
                <c:pt idx="0">
                  <c:v>69.962924342486389</c:v>
                </c:pt>
                <c:pt idx="1">
                  <c:v>66.730784643744485</c:v>
                </c:pt>
                <c:pt idx="2">
                  <c:v>67.248108323377124</c:v>
                </c:pt>
                <c:pt idx="3">
                  <c:v>68.73146622734761</c:v>
                </c:pt>
                <c:pt idx="4">
                  <c:v>71.307401762639984</c:v>
                </c:pt>
                <c:pt idx="5">
                  <c:v>69.89814017128667</c:v>
                </c:pt>
                <c:pt idx="6">
                  <c:v>73.945317332673525</c:v>
                </c:pt>
                <c:pt idx="7">
                  <c:v>69.083764958028226</c:v>
                </c:pt>
                <c:pt idx="8">
                  <c:v>66.6392971508334</c:v>
                </c:pt>
                <c:pt idx="9">
                  <c:v>70.283508980258276</c:v>
                </c:pt>
                <c:pt idx="10">
                  <c:v>70.560885608856097</c:v>
                </c:pt>
                <c:pt idx="11">
                  <c:v>66.896275238720023</c:v>
                </c:pt>
                <c:pt idx="12">
                  <c:v>66.863429031392542</c:v>
                </c:pt>
                <c:pt idx="13">
                  <c:v>63.351095322676144</c:v>
                </c:pt>
                <c:pt idx="14">
                  <c:v>71.475687900490001</c:v>
                </c:pt>
                <c:pt idx="15">
                  <c:v>64.801337529504337</c:v>
                </c:pt>
              </c:numCache>
            </c:numRef>
          </c:bubbleSize>
          <c:bubble3D val="0"/>
          <c:extLst>
            <c:ext xmlns:c15="http://schemas.microsoft.com/office/drawing/2012/chart" uri="{02D57815-91ED-43cb-92C2-25804820EDAC}">
              <c15:datalabelsRange>
                <c15:f>'balony (2)'!$A$6:$A$21</c15:f>
                <c15:dlblRangeCache>
                  <c:ptCount val="16"/>
                  <c:pt idx="0">
                    <c:v>Dolnośląskie</c:v>
                  </c:pt>
                  <c:pt idx="1">
                    <c:v>Kujawsko-Pomorskie</c:v>
                  </c:pt>
                  <c:pt idx="2">
                    <c:v>Lubelskie</c:v>
                  </c:pt>
                  <c:pt idx="3">
                    <c:v>Lubuskie</c:v>
                  </c:pt>
                  <c:pt idx="4">
                    <c:v>Łódzkie</c:v>
                  </c:pt>
                  <c:pt idx="5">
                    <c:v>Małopolskie</c:v>
                  </c:pt>
                  <c:pt idx="6">
                    <c:v>Mazowieckie</c:v>
                  </c:pt>
                  <c:pt idx="7">
                    <c:v>Opolskie</c:v>
                  </c:pt>
                  <c:pt idx="8">
                    <c:v>Podkarpackie</c:v>
                  </c:pt>
                  <c:pt idx="9">
                    <c:v>Podlaskie</c:v>
                  </c:pt>
                  <c:pt idx="10">
                    <c:v>Pomorskie</c:v>
                  </c:pt>
                  <c:pt idx="11">
                    <c:v>Śląskie</c:v>
                  </c:pt>
                  <c:pt idx="12">
                    <c:v>Świętokrzyskie</c:v>
                  </c:pt>
                  <c:pt idx="13">
                    <c:v>Warmińsko-Mazurskie</c:v>
                  </c:pt>
                  <c:pt idx="14">
                    <c:v>Wielkopolskie</c:v>
                  </c:pt>
                  <c:pt idx="15">
                    <c:v>Zachodnio pomorskie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20-873C-44E4-A8B1-6F7176B998BC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bubbleScale val="40"/>
        <c:showNegBubbles val="0"/>
        <c:axId val="159912448"/>
        <c:axId val="159913024"/>
      </c:bubbleChart>
      <c:valAx>
        <c:axId val="159912448"/>
        <c:scaling>
          <c:orientation val="minMax"/>
          <c:max val="3.1"/>
          <c:min val="1.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en-GB" dirty="0" smtClean="0"/>
                  <a:t>Impact of the Cohesion Policy on the employment rate (for persons aged 20-64 years) in the years 2004-201</a:t>
                </a:r>
                <a:r>
                  <a:rPr lang="pl-PL" dirty="0" smtClean="0"/>
                  <a:t>8</a:t>
                </a:r>
                <a:r>
                  <a:rPr lang="en-GB" dirty="0" smtClean="0"/>
                  <a:t> </a:t>
                </a:r>
                <a:br>
                  <a:rPr lang="en-GB" dirty="0" smtClean="0"/>
                </a:br>
                <a:r>
                  <a:rPr lang="en-GB" dirty="0" smtClean="0"/>
                  <a:t>(the gap narrowed thanks to the EU funds - in p.p.)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0.26899032776373116"/>
              <c:y val="0.9178575602215518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cs-CZ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59913024"/>
        <c:crosses val="autoZero"/>
        <c:crossBetween val="midCat"/>
        <c:majorUnit val="0.30000000000000004"/>
      </c:valAx>
      <c:valAx>
        <c:axId val="159913024"/>
        <c:scaling>
          <c:orientation val="minMax"/>
          <c:max val="25"/>
          <c:min val="8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 Narrow" panose="020B0606020202030204" pitchFamily="34" charset="0"/>
                    <a:ea typeface="+mn-ea"/>
                    <a:cs typeface="+mn-cs"/>
                  </a:defRPr>
                </a:pPr>
                <a:r>
                  <a:rPr lang="en-GB" dirty="0" smtClean="0"/>
                  <a:t>Change in the employment rate (for persons </a:t>
                </a:r>
                <a:br>
                  <a:rPr lang="en-GB" dirty="0" smtClean="0"/>
                </a:br>
                <a:r>
                  <a:rPr lang="en-GB" dirty="0" smtClean="0"/>
                  <a:t>aged 20-64 years) in the years 2004-201</a:t>
                </a:r>
                <a:r>
                  <a:rPr lang="pl-PL" dirty="0" smtClean="0"/>
                  <a:t>8</a:t>
                </a:r>
                <a:r>
                  <a:rPr lang="en-GB" dirty="0" smtClean="0"/>
                  <a:t>(p.p.)</a:t>
                </a:r>
                <a:endParaRPr lang="en-GB" dirty="0"/>
              </a:p>
            </c:rich>
          </c:tx>
          <c:layout>
            <c:manualLayout>
              <c:xMode val="edge"/>
              <c:yMode val="edge"/>
              <c:x val="9.8867955810534941E-5"/>
              <c:y val="0.2102041383044822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 Narrow" panose="020B0606020202030204" pitchFamily="34" charset="0"/>
                  <a:ea typeface="+mn-ea"/>
                  <a:cs typeface="+mn-cs"/>
                </a:defRPr>
              </a:pPr>
              <a:endParaRPr lang="cs-CZ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 Narrow" panose="020B0606020202030204" pitchFamily="34" charset="0"/>
                <a:ea typeface="+mn-ea"/>
                <a:cs typeface="+mn-cs"/>
              </a:defRPr>
            </a:pPr>
            <a:endParaRPr lang="cs-CZ"/>
          </a:p>
        </c:txPr>
        <c:crossAx val="159912448"/>
        <c:crosses val="autoZero"/>
        <c:crossBetween val="midCat"/>
        <c:majorUnit val="3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800">
          <a:latin typeface="Arial Narrow" panose="020B0606020202030204" pitchFamily="34" charset="0"/>
        </a:defRPr>
      </a:pPr>
      <a:endParaRPr lang="cs-CZ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11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12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13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colors8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9.xml><?xml version="1.0" encoding="utf-8"?>
<cs:colorStyle xmlns:cs="http://schemas.microsoft.com/office/drawing/2012/chartStyle" xmlns:a="http://schemas.openxmlformats.org/drawingml/2006/main" meth="withinLinear" id="18">
  <a:schemeClr val="accent5"/>
</cs:colorStyle>
</file>

<file path=ppt/charts/style1.xml><?xml version="1.0" encoding="utf-8"?>
<cs:chartStyle xmlns:cs="http://schemas.microsoft.com/office/drawing/2012/chartStyle" xmlns:a="http://schemas.openxmlformats.org/drawingml/2006/main" id="32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6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>
          <a:alpha val="75000"/>
        </a:schemeClr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>
            <a:alpha val="50000"/>
          </a:schemeClr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5/8/layout/defaul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70DD5C68-219B-475B-AF59-87D80C76A60A}">
      <dgm:prSet/>
      <dgm:spPr>
        <a:noFill/>
      </dgm:spPr>
      <dgm:t>
        <a:bodyPr/>
        <a:lstStyle/>
        <a:p>
          <a:pPr rtl="0"/>
          <a:r>
            <a:rPr lang="pl-PL" dirty="0" err="1" smtClean="0"/>
            <a:t>Systematic</a:t>
          </a:r>
          <a:r>
            <a:rPr lang="pl-PL" dirty="0" smtClean="0"/>
            <a:t> monitoring of the </a:t>
          </a:r>
          <a:r>
            <a:rPr lang="pl-PL" dirty="0" err="1" smtClean="0"/>
            <a:t>cohesion</a:t>
          </a:r>
          <a:r>
            <a:rPr lang="pl-PL" dirty="0" smtClean="0"/>
            <a:t> </a:t>
          </a:r>
          <a:r>
            <a:rPr lang="pl-PL" dirty="0" err="1" smtClean="0"/>
            <a:t>policy’s</a:t>
          </a:r>
          <a:r>
            <a:rPr lang="pl-PL" dirty="0" smtClean="0"/>
            <a:t> </a:t>
          </a:r>
          <a:r>
            <a:rPr lang="pl-PL" dirty="0" err="1" smtClean="0"/>
            <a:t>impact</a:t>
          </a:r>
          <a:r>
            <a:rPr lang="pl-PL" dirty="0" smtClean="0"/>
            <a:t> on the </a:t>
          </a:r>
          <a:r>
            <a:rPr lang="pl-PL" dirty="0" err="1" smtClean="0"/>
            <a:t>socio-economic</a:t>
          </a:r>
          <a:r>
            <a:rPr lang="pl-PL" dirty="0" smtClean="0"/>
            <a:t> development</a:t>
          </a:r>
          <a:endParaRPr lang="en-GB" dirty="0"/>
        </a:p>
      </dgm:t>
    </dgm:pt>
    <dgm:pt modelId="{A8F6DED3-0F66-4838-B1A5-22388C2ADCC5}" type="parTrans" cxnId="{B7E1E394-8319-49DE-BC8D-C6999C41BD2F}">
      <dgm:prSet/>
      <dgm:spPr/>
      <dgm:t>
        <a:bodyPr/>
        <a:lstStyle/>
        <a:p>
          <a:endParaRPr lang="pl-PL"/>
        </a:p>
      </dgm:t>
    </dgm:pt>
    <dgm:pt modelId="{8AD5961A-93EC-4CE1-8A01-9D8A63D3DCC0}" type="sibTrans" cxnId="{B7E1E394-8319-49DE-BC8D-C6999C41BD2F}">
      <dgm:prSet/>
      <dgm:spPr/>
      <dgm:t>
        <a:bodyPr/>
        <a:lstStyle/>
        <a:p>
          <a:endParaRPr lang="pl-PL"/>
        </a:p>
      </dgm:t>
    </dgm:pt>
    <dgm:pt modelId="{2B96F4EC-D163-4F32-BD3B-36728344B74D}">
      <dgm:prSet/>
      <dgm:spPr>
        <a:noFill/>
      </dgm:spPr>
      <dgm:t>
        <a:bodyPr/>
        <a:lstStyle/>
        <a:p>
          <a:pPr rtl="0"/>
          <a:r>
            <a:rPr lang="pl-PL" dirty="0" err="1" smtClean="0"/>
            <a:t>Assessment</a:t>
          </a:r>
          <a:r>
            <a:rPr lang="pl-PL" dirty="0" smtClean="0"/>
            <a:t> of the EU </a:t>
          </a:r>
          <a:r>
            <a:rPr lang="pl-PL" dirty="0" err="1" smtClean="0"/>
            <a:t>funds</a:t>
          </a:r>
          <a:r>
            <a:rPr lang="pl-PL" dirty="0" smtClean="0"/>
            <a:t> </a:t>
          </a:r>
          <a:r>
            <a:rPr lang="pl-PL" dirty="0" err="1" smtClean="0"/>
            <a:t>impact</a:t>
          </a:r>
          <a:r>
            <a:rPr lang="pl-PL" dirty="0" smtClean="0"/>
            <a:t> on the </a:t>
          </a:r>
          <a:r>
            <a:rPr lang="pl-PL" dirty="0" err="1" smtClean="0"/>
            <a:t>Polish</a:t>
          </a:r>
          <a:r>
            <a:rPr lang="pl-PL" dirty="0" smtClean="0"/>
            <a:t> </a:t>
          </a:r>
          <a:r>
            <a:rPr lang="pl-PL" dirty="0" err="1" smtClean="0"/>
            <a:t>economy</a:t>
          </a:r>
          <a:endParaRPr lang="en-GB" dirty="0"/>
        </a:p>
      </dgm:t>
    </dgm:pt>
    <dgm:pt modelId="{ED21AD9B-F999-44C2-93AB-A898FB461034}" type="parTrans" cxnId="{A942976F-70BC-4433-9676-01377CE2E049}">
      <dgm:prSet/>
      <dgm:spPr/>
      <dgm:t>
        <a:bodyPr/>
        <a:lstStyle/>
        <a:p>
          <a:endParaRPr lang="pl-PL"/>
        </a:p>
      </dgm:t>
    </dgm:pt>
    <dgm:pt modelId="{57EF6BC7-0F98-49A1-B83E-44D609EACDD7}" type="sibTrans" cxnId="{A942976F-70BC-4433-9676-01377CE2E049}">
      <dgm:prSet/>
      <dgm:spPr/>
      <dgm:t>
        <a:bodyPr/>
        <a:lstStyle/>
        <a:p>
          <a:endParaRPr lang="pl-PL"/>
        </a:p>
      </dgm:t>
    </dgm:pt>
    <dgm:pt modelId="{7A736878-09FB-43B9-BD31-D5BDCF1E07F0}">
      <dgm:prSet/>
      <dgm:spPr>
        <a:noFill/>
      </dgm:spPr>
      <dgm:t>
        <a:bodyPr/>
        <a:lstStyle/>
        <a:p>
          <a:pPr rtl="0"/>
          <a:r>
            <a:rPr lang="pl-PL" dirty="0" err="1" smtClean="0"/>
            <a:t>Prepared</a:t>
          </a:r>
          <a:r>
            <a:rPr lang="pl-PL" dirty="0" smtClean="0"/>
            <a:t> by the </a:t>
          </a:r>
          <a:r>
            <a:rPr lang="pl-PL" dirty="0" err="1" smtClean="0"/>
            <a:t>consortium</a:t>
          </a:r>
          <a:r>
            <a:rPr lang="pl-PL" dirty="0" smtClean="0"/>
            <a:t> of IMAPP, IMAPP Consulting </a:t>
          </a:r>
          <a:br>
            <a:rPr lang="pl-PL" dirty="0" smtClean="0"/>
          </a:br>
          <a:r>
            <a:rPr lang="pl-PL" dirty="0" smtClean="0"/>
            <a:t>and IBS</a:t>
          </a:r>
          <a:endParaRPr lang="en-GB" dirty="0"/>
        </a:p>
      </dgm:t>
    </dgm:pt>
    <dgm:pt modelId="{1EFF3E4F-C481-4663-9C10-F1D55AEF0F89}" type="parTrans" cxnId="{6AC68254-03E4-4404-ACB3-D9A8D5B389F4}">
      <dgm:prSet/>
      <dgm:spPr/>
      <dgm:t>
        <a:bodyPr/>
        <a:lstStyle/>
        <a:p>
          <a:endParaRPr lang="pl-PL"/>
        </a:p>
      </dgm:t>
    </dgm:pt>
    <dgm:pt modelId="{6FB99AC0-8A97-415D-AAF2-A39E8ABA7038}" type="sibTrans" cxnId="{6AC68254-03E4-4404-ACB3-D9A8D5B389F4}">
      <dgm:prSet/>
      <dgm:spPr/>
      <dgm:t>
        <a:bodyPr/>
        <a:lstStyle/>
        <a:p>
          <a:endParaRPr lang="pl-PL"/>
        </a:p>
      </dgm:t>
    </dgm:pt>
    <dgm:pt modelId="{92D51968-41D1-48F6-BDCC-EB10EB913994}">
      <dgm:prSet/>
      <dgm:spPr>
        <a:noFill/>
      </dgm:spPr>
      <dgm:t>
        <a:bodyPr/>
        <a:lstStyle/>
        <a:p>
          <a:pPr rtl="0"/>
          <a:r>
            <a:rPr lang="pl-PL" dirty="0" err="1" smtClean="0"/>
            <a:t>Two</a:t>
          </a:r>
          <a:r>
            <a:rPr lang="pl-PL" dirty="0" smtClean="0"/>
            <a:t> </a:t>
          </a:r>
          <a:r>
            <a:rPr lang="pl-PL" dirty="0" err="1" smtClean="0"/>
            <a:t>scenarios</a:t>
          </a:r>
          <a:r>
            <a:rPr lang="pl-PL" dirty="0" smtClean="0"/>
            <a:t>: with the EU </a:t>
          </a:r>
          <a:r>
            <a:rPr lang="pl-PL" dirty="0" err="1" smtClean="0"/>
            <a:t>funds</a:t>
          </a:r>
          <a:r>
            <a:rPr lang="pl-PL" dirty="0" smtClean="0"/>
            <a:t> and </a:t>
          </a:r>
          <a:r>
            <a:rPr lang="pl-PL" dirty="0" err="1" smtClean="0"/>
            <a:t>without</a:t>
          </a:r>
          <a:r>
            <a:rPr lang="pl-PL" dirty="0" smtClean="0"/>
            <a:t> </a:t>
          </a:r>
          <a:r>
            <a:rPr lang="pl-PL" dirty="0" err="1" smtClean="0"/>
            <a:t>them</a:t>
          </a:r>
          <a:endParaRPr lang="en-GB" dirty="0"/>
        </a:p>
      </dgm:t>
    </dgm:pt>
    <dgm:pt modelId="{DE53D3B1-D5A1-4771-B7F9-A983171FAF9A}" type="parTrans" cxnId="{6E80A1D6-CA9A-4E67-82E7-E06C4B3B8FD3}">
      <dgm:prSet/>
      <dgm:spPr/>
      <dgm:t>
        <a:bodyPr/>
        <a:lstStyle/>
        <a:p>
          <a:endParaRPr lang="pl-PL"/>
        </a:p>
      </dgm:t>
    </dgm:pt>
    <dgm:pt modelId="{E5927B28-0DD2-42F5-AA64-1BACBD43AD3C}" type="sibTrans" cxnId="{6E80A1D6-CA9A-4E67-82E7-E06C4B3B8FD3}">
      <dgm:prSet/>
      <dgm:spPr/>
      <dgm:t>
        <a:bodyPr/>
        <a:lstStyle/>
        <a:p>
          <a:endParaRPr lang="pl-PL"/>
        </a:p>
      </dgm:t>
    </dgm:pt>
    <dgm:pt modelId="{0DF2142E-CC9A-4295-80FC-49D341FE3F53}">
      <dgm:prSet/>
      <dgm:spPr>
        <a:noFill/>
      </dgm:spPr>
      <dgm:t>
        <a:bodyPr/>
        <a:lstStyle/>
        <a:p>
          <a:pPr rtl="0"/>
          <a:r>
            <a:rPr lang="pl-PL" dirty="0" err="1" smtClean="0"/>
            <a:t>Impact</a:t>
          </a:r>
          <a:r>
            <a:rPr lang="pl-PL" dirty="0" smtClean="0"/>
            <a:t> </a:t>
          </a:r>
          <a:r>
            <a:rPr lang="pl-PL" dirty="0" err="1" smtClean="0"/>
            <a:t>estimated</a:t>
          </a:r>
          <a:r>
            <a:rPr lang="pl-PL" dirty="0" smtClean="0"/>
            <a:t> </a:t>
          </a:r>
          <a:r>
            <a:rPr lang="pl-PL" dirty="0" err="1" smtClean="0"/>
            <a:t>at</a:t>
          </a:r>
          <a:r>
            <a:rPr lang="pl-PL" dirty="0" smtClean="0"/>
            <a:t> the </a:t>
          </a:r>
          <a:r>
            <a:rPr lang="pl-PL" dirty="0" err="1" smtClean="0"/>
            <a:t>national</a:t>
          </a:r>
          <a:r>
            <a:rPr lang="pl-PL" dirty="0" smtClean="0"/>
            <a:t> and </a:t>
          </a:r>
          <a:r>
            <a:rPr lang="pl-PL" dirty="0" err="1" smtClean="0"/>
            <a:t>regional</a:t>
          </a:r>
          <a:r>
            <a:rPr lang="pl-PL" dirty="0" smtClean="0"/>
            <a:t> </a:t>
          </a:r>
          <a:r>
            <a:rPr lang="pl-PL" dirty="0" err="1" smtClean="0"/>
            <a:t>level</a:t>
          </a:r>
          <a:endParaRPr lang="en-GB" dirty="0"/>
        </a:p>
      </dgm:t>
    </dgm:pt>
    <dgm:pt modelId="{D2F4139B-BFD1-45F4-A353-3D299CC77DA4}" type="parTrans" cxnId="{7DD37F94-6FEC-4572-8EF4-14E8073CA7ED}">
      <dgm:prSet/>
      <dgm:spPr/>
      <dgm:t>
        <a:bodyPr/>
        <a:lstStyle/>
        <a:p>
          <a:endParaRPr lang="pl-PL"/>
        </a:p>
      </dgm:t>
    </dgm:pt>
    <dgm:pt modelId="{7F8D8E42-E1B5-4612-80E5-C873CC15455C}" type="sibTrans" cxnId="{7DD37F94-6FEC-4572-8EF4-14E8073CA7ED}">
      <dgm:prSet/>
      <dgm:spPr/>
      <dgm:t>
        <a:bodyPr/>
        <a:lstStyle/>
        <a:p>
          <a:endParaRPr lang="pl-PL"/>
        </a:p>
      </dgm:t>
    </dgm:pt>
    <dgm:pt modelId="{1D499421-E5AC-4508-8FED-E8BB451F0A93}">
      <dgm:prSet/>
      <dgm:spPr>
        <a:noFill/>
      </dgm:spPr>
      <dgm:t>
        <a:bodyPr/>
        <a:lstStyle/>
        <a:p>
          <a:pPr rtl="0"/>
          <a:r>
            <a:rPr lang="pl-PL" dirty="0" err="1" smtClean="0"/>
            <a:t>Historical</a:t>
          </a:r>
          <a:r>
            <a:rPr lang="pl-PL" dirty="0" smtClean="0"/>
            <a:t> period </a:t>
          </a:r>
          <a:r>
            <a:rPr lang="pl-PL" dirty="0" err="1" smtClean="0"/>
            <a:t>since</a:t>
          </a:r>
          <a:r>
            <a:rPr lang="pl-PL" dirty="0" smtClean="0"/>
            <a:t> 2004 and </a:t>
          </a:r>
          <a:r>
            <a:rPr lang="pl-PL" dirty="0" err="1" smtClean="0"/>
            <a:t>forecast</a:t>
          </a:r>
          <a:r>
            <a:rPr lang="pl-PL" dirty="0" smtClean="0"/>
            <a:t> </a:t>
          </a:r>
          <a:r>
            <a:rPr lang="pl-PL" dirty="0" err="1" smtClean="0"/>
            <a:t>until</a:t>
          </a:r>
          <a:r>
            <a:rPr lang="pl-PL" dirty="0" smtClean="0"/>
            <a:t> 2023</a:t>
          </a:r>
          <a:endParaRPr lang="en-GB" dirty="0"/>
        </a:p>
      </dgm:t>
    </dgm:pt>
    <dgm:pt modelId="{AFC6234A-C617-4665-8623-92BDE6EBED06}" type="parTrans" cxnId="{12C0770A-7042-46AD-B2F4-4CF7C397378F}">
      <dgm:prSet/>
      <dgm:spPr/>
      <dgm:t>
        <a:bodyPr/>
        <a:lstStyle/>
        <a:p>
          <a:endParaRPr lang="pl-PL"/>
        </a:p>
      </dgm:t>
    </dgm:pt>
    <dgm:pt modelId="{5B358FCF-3F13-463B-A7FC-60A56F5730BC}" type="sibTrans" cxnId="{12C0770A-7042-46AD-B2F4-4CF7C397378F}">
      <dgm:prSet/>
      <dgm:spPr/>
      <dgm:t>
        <a:bodyPr/>
        <a:lstStyle/>
        <a:p>
          <a:endParaRPr lang="pl-PL"/>
        </a:p>
      </dgm:t>
    </dgm:pt>
    <dgm:pt modelId="{414B88A7-2666-472E-BE6C-45192B36D017}" type="pres">
      <dgm:prSet presAssocID="{49A3CD48-6F34-4014-8FC4-B9E53F936B2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9A328D28-A025-443C-AE71-B0D805803FF1}" type="pres">
      <dgm:prSet presAssocID="{70DD5C68-219B-475B-AF59-87D80C76A60A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37E13E9E-A6BE-40CA-B1D5-BAABDC7C9CDC}" type="pres">
      <dgm:prSet presAssocID="{8AD5961A-93EC-4CE1-8A01-9D8A63D3DCC0}" presName="sibTrans" presStyleCnt="0"/>
      <dgm:spPr/>
    </dgm:pt>
    <dgm:pt modelId="{2BDA8B2E-7046-4FA0-9678-8D4FDC0254B2}" type="pres">
      <dgm:prSet presAssocID="{2B96F4EC-D163-4F32-BD3B-36728344B74D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2E9424C6-CE43-426B-8EE0-267173700384}" type="pres">
      <dgm:prSet presAssocID="{57EF6BC7-0F98-49A1-B83E-44D609EACDD7}" presName="sibTrans" presStyleCnt="0"/>
      <dgm:spPr/>
    </dgm:pt>
    <dgm:pt modelId="{D47D60F8-64F2-49A5-8713-1297B379F99E}" type="pres">
      <dgm:prSet presAssocID="{7A736878-09FB-43B9-BD31-D5BDCF1E07F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FCC7A42D-07EE-4B9A-8348-642C2BB71514}" type="pres">
      <dgm:prSet presAssocID="{6FB99AC0-8A97-415D-AAF2-A39E8ABA7038}" presName="sibTrans" presStyleCnt="0"/>
      <dgm:spPr/>
    </dgm:pt>
    <dgm:pt modelId="{2897062F-885C-4B86-B04D-836F6D8C2D31}" type="pres">
      <dgm:prSet presAssocID="{92D51968-41D1-48F6-BDCC-EB10EB91399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01B956B-266D-447D-AE3C-CDD5A156C059}" type="pres">
      <dgm:prSet presAssocID="{E5927B28-0DD2-42F5-AA64-1BACBD43AD3C}" presName="sibTrans" presStyleCnt="0"/>
      <dgm:spPr/>
    </dgm:pt>
    <dgm:pt modelId="{6A501D72-4C40-49DD-BA47-264EF5F30A81}" type="pres">
      <dgm:prSet presAssocID="{0DF2142E-CC9A-4295-80FC-49D341FE3F5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58468B40-CB64-473A-B790-A181D9529213}" type="pres">
      <dgm:prSet presAssocID="{7F8D8E42-E1B5-4612-80E5-C873CC15455C}" presName="sibTrans" presStyleCnt="0"/>
      <dgm:spPr/>
    </dgm:pt>
    <dgm:pt modelId="{32434EAB-8FBB-4C5C-8E7D-BD9374BB4CB0}" type="pres">
      <dgm:prSet presAssocID="{1D499421-E5AC-4508-8FED-E8BB451F0A93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4C44ACC0-EBB9-49EE-BD38-317E80EDB9B3}" type="presOf" srcId="{7A736878-09FB-43B9-BD31-D5BDCF1E07F0}" destId="{D47D60F8-64F2-49A5-8713-1297B379F99E}" srcOrd="0" destOrd="0" presId="urn:microsoft.com/office/officeart/2005/8/layout/default"/>
    <dgm:cxn modelId="{B7E1E394-8319-49DE-BC8D-C6999C41BD2F}" srcId="{49A3CD48-6F34-4014-8FC4-B9E53F936B2F}" destId="{70DD5C68-219B-475B-AF59-87D80C76A60A}" srcOrd="0" destOrd="0" parTransId="{A8F6DED3-0F66-4838-B1A5-22388C2ADCC5}" sibTransId="{8AD5961A-93EC-4CE1-8A01-9D8A63D3DCC0}"/>
    <dgm:cxn modelId="{64C2B36E-C101-4047-9F93-C3DE4FCDE770}" type="presOf" srcId="{1D499421-E5AC-4508-8FED-E8BB451F0A93}" destId="{32434EAB-8FBB-4C5C-8E7D-BD9374BB4CB0}" srcOrd="0" destOrd="0" presId="urn:microsoft.com/office/officeart/2005/8/layout/default"/>
    <dgm:cxn modelId="{A942976F-70BC-4433-9676-01377CE2E049}" srcId="{49A3CD48-6F34-4014-8FC4-B9E53F936B2F}" destId="{2B96F4EC-D163-4F32-BD3B-36728344B74D}" srcOrd="1" destOrd="0" parTransId="{ED21AD9B-F999-44C2-93AB-A898FB461034}" sibTransId="{57EF6BC7-0F98-49A1-B83E-44D609EACDD7}"/>
    <dgm:cxn modelId="{6AC68254-03E4-4404-ACB3-D9A8D5B389F4}" srcId="{49A3CD48-6F34-4014-8FC4-B9E53F936B2F}" destId="{7A736878-09FB-43B9-BD31-D5BDCF1E07F0}" srcOrd="2" destOrd="0" parTransId="{1EFF3E4F-C481-4663-9C10-F1D55AEF0F89}" sibTransId="{6FB99AC0-8A97-415D-AAF2-A39E8ABA7038}"/>
    <dgm:cxn modelId="{BF105904-83F9-41E3-9E64-03A98B9E8CE8}" type="presOf" srcId="{2B96F4EC-D163-4F32-BD3B-36728344B74D}" destId="{2BDA8B2E-7046-4FA0-9678-8D4FDC0254B2}" srcOrd="0" destOrd="0" presId="urn:microsoft.com/office/officeart/2005/8/layout/default"/>
    <dgm:cxn modelId="{7DD37F94-6FEC-4572-8EF4-14E8073CA7ED}" srcId="{49A3CD48-6F34-4014-8FC4-B9E53F936B2F}" destId="{0DF2142E-CC9A-4295-80FC-49D341FE3F53}" srcOrd="4" destOrd="0" parTransId="{D2F4139B-BFD1-45F4-A353-3D299CC77DA4}" sibTransId="{7F8D8E42-E1B5-4612-80E5-C873CC15455C}"/>
    <dgm:cxn modelId="{762391A7-1595-4131-8C8A-16136659C4D1}" type="presOf" srcId="{0DF2142E-CC9A-4295-80FC-49D341FE3F53}" destId="{6A501D72-4C40-49DD-BA47-264EF5F30A81}" srcOrd="0" destOrd="0" presId="urn:microsoft.com/office/officeart/2005/8/layout/default"/>
    <dgm:cxn modelId="{EB483DC4-95BB-48CF-BC9D-BF3D558D4489}" type="presOf" srcId="{92D51968-41D1-48F6-BDCC-EB10EB913994}" destId="{2897062F-885C-4B86-B04D-836F6D8C2D31}" srcOrd="0" destOrd="0" presId="urn:microsoft.com/office/officeart/2005/8/layout/default"/>
    <dgm:cxn modelId="{BC368B7F-471E-433C-80C6-4C9FFF73E1A5}" type="presOf" srcId="{49A3CD48-6F34-4014-8FC4-B9E53F936B2F}" destId="{414B88A7-2666-472E-BE6C-45192B36D017}" srcOrd="0" destOrd="0" presId="urn:microsoft.com/office/officeart/2005/8/layout/default"/>
    <dgm:cxn modelId="{12C0770A-7042-46AD-B2F4-4CF7C397378F}" srcId="{49A3CD48-6F34-4014-8FC4-B9E53F936B2F}" destId="{1D499421-E5AC-4508-8FED-E8BB451F0A93}" srcOrd="5" destOrd="0" parTransId="{AFC6234A-C617-4665-8623-92BDE6EBED06}" sibTransId="{5B358FCF-3F13-463B-A7FC-60A56F5730BC}"/>
    <dgm:cxn modelId="{02407854-0CA9-4C6D-95DF-7F2D3ABFC7B9}" type="presOf" srcId="{70DD5C68-219B-475B-AF59-87D80C76A60A}" destId="{9A328D28-A025-443C-AE71-B0D805803FF1}" srcOrd="0" destOrd="0" presId="urn:microsoft.com/office/officeart/2005/8/layout/default"/>
    <dgm:cxn modelId="{6E80A1D6-CA9A-4E67-82E7-E06C4B3B8FD3}" srcId="{49A3CD48-6F34-4014-8FC4-B9E53F936B2F}" destId="{92D51968-41D1-48F6-BDCC-EB10EB913994}" srcOrd="3" destOrd="0" parTransId="{DE53D3B1-D5A1-4771-B7F9-A983171FAF9A}" sibTransId="{E5927B28-0DD2-42F5-AA64-1BACBD43AD3C}"/>
    <dgm:cxn modelId="{57B05BB8-3B26-4C9C-92A1-99535F2D604D}" type="presParOf" srcId="{414B88A7-2666-472E-BE6C-45192B36D017}" destId="{9A328D28-A025-443C-AE71-B0D805803FF1}" srcOrd="0" destOrd="0" presId="urn:microsoft.com/office/officeart/2005/8/layout/default"/>
    <dgm:cxn modelId="{5B48E7A0-3C1C-415E-A723-B201A2BC4B51}" type="presParOf" srcId="{414B88A7-2666-472E-BE6C-45192B36D017}" destId="{37E13E9E-A6BE-40CA-B1D5-BAABDC7C9CDC}" srcOrd="1" destOrd="0" presId="urn:microsoft.com/office/officeart/2005/8/layout/default"/>
    <dgm:cxn modelId="{299AA430-D74A-4503-B316-6388E20F4BDF}" type="presParOf" srcId="{414B88A7-2666-472E-BE6C-45192B36D017}" destId="{2BDA8B2E-7046-4FA0-9678-8D4FDC0254B2}" srcOrd="2" destOrd="0" presId="urn:microsoft.com/office/officeart/2005/8/layout/default"/>
    <dgm:cxn modelId="{D4FAB728-47B3-4145-86C4-F50E775FB7B1}" type="presParOf" srcId="{414B88A7-2666-472E-BE6C-45192B36D017}" destId="{2E9424C6-CE43-426B-8EE0-267173700384}" srcOrd="3" destOrd="0" presId="urn:microsoft.com/office/officeart/2005/8/layout/default"/>
    <dgm:cxn modelId="{1BAAE259-AA3A-47E0-B5EE-4B2DFFCBEE07}" type="presParOf" srcId="{414B88A7-2666-472E-BE6C-45192B36D017}" destId="{D47D60F8-64F2-49A5-8713-1297B379F99E}" srcOrd="4" destOrd="0" presId="urn:microsoft.com/office/officeart/2005/8/layout/default"/>
    <dgm:cxn modelId="{54F26BA9-5A09-487C-85C6-4FE0DE3264FC}" type="presParOf" srcId="{414B88A7-2666-472E-BE6C-45192B36D017}" destId="{FCC7A42D-07EE-4B9A-8348-642C2BB71514}" srcOrd="5" destOrd="0" presId="urn:microsoft.com/office/officeart/2005/8/layout/default"/>
    <dgm:cxn modelId="{51090D25-35A5-4E84-BB2B-43E5EA9AB908}" type="presParOf" srcId="{414B88A7-2666-472E-BE6C-45192B36D017}" destId="{2897062F-885C-4B86-B04D-836F6D8C2D31}" srcOrd="6" destOrd="0" presId="urn:microsoft.com/office/officeart/2005/8/layout/default"/>
    <dgm:cxn modelId="{6BF39BE5-61B7-4B04-B259-44C44A48B7A4}" type="presParOf" srcId="{414B88A7-2666-472E-BE6C-45192B36D017}" destId="{801B956B-266D-447D-AE3C-CDD5A156C059}" srcOrd="7" destOrd="0" presId="urn:microsoft.com/office/officeart/2005/8/layout/default"/>
    <dgm:cxn modelId="{2CEE12CC-6AC0-4A12-980D-FC94F618E05E}" type="presParOf" srcId="{414B88A7-2666-472E-BE6C-45192B36D017}" destId="{6A501D72-4C40-49DD-BA47-264EF5F30A81}" srcOrd="8" destOrd="0" presId="urn:microsoft.com/office/officeart/2005/8/layout/default"/>
    <dgm:cxn modelId="{3883C648-59FC-4402-9C77-FEB74C110A24}" type="presParOf" srcId="{414B88A7-2666-472E-BE6C-45192B36D017}" destId="{58468B40-CB64-473A-B790-A181D9529213}" srcOrd="9" destOrd="0" presId="urn:microsoft.com/office/officeart/2005/8/layout/default"/>
    <dgm:cxn modelId="{57BB2ACE-01B3-44D9-B095-695D291D3DE9}" type="presParOf" srcId="{414B88A7-2666-472E-BE6C-45192B36D017}" destId="{32434EAB-8FBB-4C5C-8E7D-BD9374BB4CB0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8F01EB00-EB8E-4410-B81B-6A77D16ABFDD}">
      <dgm:prSet custT="1"/>
      <dgm:spPr>
        <a:noFill/>
      </dgm:spPr>
      <dgm:t>
        <a:bodyPr anchor="ctr" anchorCtr="0"/>
        <a:lstStyle/>
        <a:p>
          <a:r>
            <a:rPr lang="pl-PL" sz="1300" b="0" dirty="0" smtClean="0"/>
            <a:t>In 2018 Gross </a:t>
          </a:r>
          <a:r>
            <a:rPr lang="pl-PL" sz="1300" b="0" dirty="0" err="1" smtClean="0"/>
            <a:t>fixed</a:t>
          </a:r>
          <a:r>
            <a:rPr lang="pl-PL" sz="1300" b="0" dirty="0" smtClean="0"/>
            <a:t> </a:t>
          </a:r>
          <a:r>
            <a:rPr lang="pl-PL" sz="1300" b="0" dirty="0" err="1" smtClean="0"/>
            <a:t>capital</a:t>
          </a:r>
          <a:r>
            <a:rPr lang="pl-PL" sz="1300" b="0" dirty="0" smtClean="0"/>
            <a:t> </a:t>
          </a:r>
          <a:r>
            <a:rPr lang="pl-PL" sz="1300" b="0" dirty="0" err="1" smtClean="0"/>
            <a:t>formation</a:t>
          </a:r>
          <a:r>
            <a:rPr lang="pl-PL" sz="1300" b="0" dirty="0" smtClean="0"/>
            <a:t> </a:t>
          </a:r>
          <a:r>
            <a:rPr lang="pl-PL" sz="1300" b="0" dirty="0" err="1" smtClean="0"/>
            <a:t>expenditures</a:t>
          </a:r>
          <a:r>
            <a:rPr lang="pl-PL" sz="1300" b="0" dirty="0" smtClean="0"/>
            <a:t> (in </a:t>
          </a:r>
          <a:r>
            <a:rPr lang="pl-PL" sz="1300" b="0" dirty="0" err="1" smtClean="0"/>
            <a:t>current</a:t>
          </a:r>
          <a:r>
            <a:rPr lang="pl-PL" sz="1300" b="0" dirty="0" smtClean="0"/>
            <a:t> </a:t>
          </a:r>
          <a:r>
            <a:rPr lang="pl-PL" sz="1300" b="0" dirty="0" err="1" smtClean="0"/>
            <a:t>prices</a:t>
          </a:r>
          <a:r>
            <a:rPr lang="pl-PL" sz="1300" b="0" dirty="0" smtClean="0"/>
            <a:t>) </a:t>
          </a:r>
          <a:r>
            <a:rPr lang="pl-PL" sz="1300" b="0" dirty="0" err="1" smtClean="0"/>
            <a:t>amounted</a:t>
          </a:r>
          <a:r>
            <a:rPr lang="pl-PL" sz="1300" b="0" dirty="0" smtClean="0"/>
            <a:t> to PLN 384.7 bilion, </a:t>
          </a:r>
          <a:r>
            <a:rPr lang="pl-PL" sz="1300" b="0" dirty="0" err="1" smtClean="0"/>
            <a:t>being</a:t>
          </a:r>
          <a:r>
            <a:rPr lang="pl-PL" sz="1300" b="0" dirty="0" smtClean="0"/>
            <a:t> </a:t>
          </a:r>
          <a:r>
            <a:rPr lang="pl-PL" sz="1300" b="0" dirty="0" err="1" smtClean="0"/>
            <a:t>two</a:t>
          </a:r>
          <a:r>
            <a:rPr lang="pl-PL" sz="1300" b="0" dirty="0" smtClean="0"/>
            <a:t> </a:t>
          </a:r>
          <a:r>
            <a:rPr lang="pl-PL" sz="1300" b="0" dirty="0" err="1" smtClean="0"/>
            <a:t>times</a:t>
          </a:r>
          <a:r>
            <a:rPr lang="pl-PL" sz="1300" b="0" dirty="0" smtClean="0"/>
            <a:t> </a:t>
          </a:r>
          <a:r>
            <a:rPr lang="pl-PL" sz="1300" b="0" dirty="0" err="1" smtClean="0"/>
            <a:t>higher</a:t>
          </a:r>
          <a:r>
            <a:rPr lang="pl-PL" sz="1300" b="0" dirty="0" smtClean="0"/>
            <a:t>, in </a:t>
          </a:r>
          <a:r>
            <a:rPr lang="pl-PL" sz="1300" b="0" dirty="0" err="1" smtClean="0"/>
            <a:t>nominal</a:t>
          </a:r>
          <a:r>
            <a:rPr lang="pl-PL" sz="1300" b="0" dirty="0" smtClean="0"/>
            <a:t> </a:t>
          </a:r>
          <a:r>
            <a:rPr lang="pl-PL" sz="1300" b="0" dirty="0" err="1" smtClean="0"/>
            <a:t>terms</a:t>
          </a:r>
          <a:r>
            <a:rPr lang="pl-PL" sz="1300" b="0" dirty="0" smtClean="0"/>
            <a:t>, </a:t>
          </a:r>
          <a:r>
            <a:rPr lang="pl-PL" sz="1300" b="0" dirty="0" err="1" smtClean="0"/>
            <a:t>then</a:t>
          </a:r>
          <a:r>
            <a:rPr lang="pl-PL" sz="1300" b="0" dirty="0" smtClean="0"/>
            <a:t> in the </a:t>
          </a:r>
          <a:r>
            <a:rPr lang="pl-PL" sz="1300" b="0" dirty="0" err="1" smtClean="0"/>
            <a:t>year</a:t>
          </a:r>
          <a:r>
            <a:rPr lang="pl-PL" sz="1300" b="0" dirty="0" smtClean="0"/>
            <a:t> of EU </a:t>
          </a:r>
          <a:r>
            <a:rPr lang="pl-PL" sz="1300" b="0" dirty="0" err="1" smtClean="0"/>
            <a:t>accession</a:t>
          </a:r>
          <a:endParaRPr lang="pl-PL" sz="1300" b="0" dirty="0"/>
        </a:p>
      </dgm:t>
    </dgm:pt>
    <dgm:pt modelId="{3CA514E5-77F0-417C-BF28-1FF26CB496FA}" type="parTrans" cxnId="{C0F33884-2867-4D1B-BE92-BA50F3875E40}">
      <dgm:prSet/>
      <dgm:spPr/>
      <dgm:t>
        <a:bodyPr/>
        <a:lstStyle/>
        <a:p>
          <a:endParaRPr lang="pl-PL"/>
        </a:p>
      </dgm:t>
    </dgm:pt>
    <dgm:pt modelId="{13F5402B-2C23-45C5-810B-C19BA1867185}" type="sibTrans" cxnId="{C0F33884-2867-4D1B-BE92-BA50F3875E40}">
      <dgm:prSet/>
      <dgm:spPr/>
      <dgm:t>
        <a:bodyPr/>
        <a:lstStyle/>
        <a:p>
          <a:endParaRPr lang="pl-PL"/>
        </a:p>
      </dgm:t>
    </dgm:pt>
    <dgm:pt modelId="{8E74956E-63B0-4CA7-AC2E-E284A782D5B4}">
      <dgm:prSet custT="1"/>
      <dgm:spPr>
        <a:noFill/>
      </dgm:spPr>
      <dgm:t>
        <a:bodyPr anchor="ctr" anchorCtr="0"/>
        <a:lstStyle/>
        <a:p>
          <a:r>
            <a:rPr lang="pl-PL" sz="1300" dirty="0" err="1" smtClean="0"/>
            <a:t>Annual</a:t>
          </a:r>
          <a:r>
            <a:rPr lang="pl-PL" sz="1300" dirty="0" smtClean="0"/>
            <a:t> </a:t>
          </a:r>
          <a:r>
            <a:rPr lang="pl-PL" sz="1300" dirty="0" err="1" smtClean="0"/>
            <a:t>average</a:t>
          </a:r>
          <a:r>
            <a:rPr lang="pl-PL" sz="1300" dirty="0" smtClean="0"/>
            <a:t> investment </a:t>
          </a:r>
          <a:r>
            <a:rPr lang="pl-PL" sz="1300" dirty="0" err="1" smtClean="0"/>
            <a:t>rate</a:t>
          </a:r>
          <a:r>
            <a:rPr lang="pl-PL" sz="1300" dirty="0" smtClean="0"/>
            <a:t> in the period 2004-2018 (19.8%) was </a:t>
          </a:r>
          <a:r>
            <a:rPr lang="pl-PL" sz="1300" dirty="0" err="1" smtClean="0"/>
            <a:t>slightly</a:t>
          </a:r>
          <a:r>
            <a:rPr lang="pl-PL" sz="1300" dirty="0" smtClean="0"/>
            <a:t> </a:t>
          </a:r>
          <a:r>
            <a:rPr lang="pl-PL" sz="1300" dirty="0" err="1" smtClean="0"/>
            <a:t>lower</a:t>
          </a:r>
          <a:r>
            <a:rPr lang="pl-PL" sz="1300" dirty="0" smtClean="0"/>
            <a:t> </a:t>
          </a:r>
          <a:r>
            <a:rPr lang="pl-PL" sz="1300" dirty="0" err="1" smtClean="0"/>
            <a:t>than</a:t>
          </a:r>
          <a:r>
            <a:rPr lang="pl-PL" sz="1300" dirty="0" smtClean="0"/>
            <a:t> the </a:t>
          </a:r>
          <a:r>
            <a:rPr lang="pl-PL" sz="1300" dirty="0" err="1" smtClean="0"/>
            <a:t>respective</a:t>
          </a:r>
          <a:r>
            <a:rPr lang="pl-PL" sz="1300" dirty="0" smtClean="0"/>
            <a:t> EU </a:t>
          </a:r>
          <a:r>
            <a:rPr lang="pl-PL" sz="1300" dirty="0" err="1" smtClean="0"/>
            <a:t>average</a:t>
          </a:r>
          <a:r>
            <a:rPr lang="pl-PL" sz="1300" dirty="0" smtClean="0"/>
            <a:t> (20.6%).</a:t>
          </a:r>
          <a:endParaRPr lang="pl-PL" sz="1300" dirty="0"/>
        </a:p>
      </dgm:t>
    </dgm:pt>
    <dgm:pt modelId="{424A2339-7EB3-4F89-9594-3795EC5217C5}" type="parTrans" cxnId="{73A9E3D5-E7EA-47FF-BEDC-781E0458E8E3}">
      <dgm:prSet/>
      <dgm:spPr/>
      <dgm:t>
        <a:bodyPr/>
        <a:lstStyle/>
        <a:p>
          <a:endParaRPr lang="pl-PL"/>
        </a:p>
      </dgm:t>
    </dgm:pt>
    <dgm:pt modelId="{4B64DD4C-7620-476F-A2B6-78E9609C50D7}" type="sibTrans" cxnId="{73A9E3D5-E7EA-47FF-BEDC-781E0458E8E3}">
      <dgm:prSet/>
      <dgm:spPr/>
      <dgm:t>
        <a:bodyPr/>
        <a:lstStyle/>
        <a:p>
          <a:endParaRPr lang="pl-PL"/>
        </a:p>
      </dgm:t>
    </dgm:pt>
    <dgm:pt modelId="{8BC44D0C-B86B-4581-A8E1-439BE29F52D5}">
      <dgm:prSet custT="1"/>
      <dgm:spPr>
        <a:noFill/>
      </dgm:spPr>
      <dgm:t>
        <a:bodyPr anchor="ctr" anchorCtr="0"/>
        <a:lstStyle/>
        <a:p>
          <a:r>
            <a:rPr lang="pl-PL" sz="1300" dirty="0" smtClean="0"/>
            <a:t>In 2018 investment </a:t>
          </a:r>
          <a:r>
            <a:rPr lang="pl-PL" sz="1300" dirty="0" err="1" smtClean="0"/>
            <a:t>rate</a:t>
          </a:r>
          <a:r>
            <a:rPr lang="pl-PL" sz="1300" dirty="0" smtClean="0"/>
            <a:t> in Poland was </a:t>
          </a:r>
          <a:r>
            <a:rPr lang="pl-PL" sz="1300" dirty="0" err="1" smtClean="0"/>
            <a:t>higher</a:t>
          </a:r>
          <a:r>
            <a:rPr lang="pl-PL" sz="1300" dirty="0" smtClean="0"/>
            <a:t> by </a:t>
          </a:r>
          <a:r>
            <a:rPr lang="pl-PL" sz="1300" dirty="0" err="1" smtClean="0"/>
            <a:t>about</a:t>
          </a:r>
          <a:r>
            <a:rPr lang="pl-PL" sz="1300" dirty="0" smtClean="0"/>
            <a:t> 2.8 pp. </a:t>
          </a:r>
          <a:r>
            <a:rPr lang="pl-PL" sz="1300" dirty="0" err="1" smtClean="0"/>
            <a:t>thanks</a:t>
          </a:r>
          <a:r>
            <a:rPr lang="pl-PL" sz="1300" dirty="0" smtClean="0"/>
            <a:t> to the </a:t>
          </a:r>
          <a:r>
            <a:rPr lang="pl-PL" sz="1300" dirty="0" err="1" smtClean="0"/>
            <a:t>Cohesion</a:t>
          </a:r>
          <a:r>
            <a:rPr lang="pl-PL" sz="1300" dirty="0" smtClean="0"/>
            <a:t> </a:t>
          </a:r>
          <a:r>
            <a:rPr lang="pl-PL" sz="1300" dirty="0" err="1" smtClean="0"/>
            <a:t>Policy’s</a:t>
          </a:r>
          <a:r>
            <a:rPr lang="pl-PL" sz="1300" dirty="0" smtClean="0"/>
            <a:t> </a:t>
          </a:r>
          <a:r>
            <a:rPr lang="pl-PL" sz="1300" dirty="0" err="1" smtClean="0"/>
            <a:t>implementation</a:t>
          </a:r>
          <a:endParaRPr lang="pl-PL" sz="1300" dirty="0"/>
        </a:p>
      </dgm:t>
    </dgm:pt>
    <dgm:pt modelId="{4224DA02-6001-4750-9235-33D35AD3B8CD}" type="parTrans" cxnId="{68754AF7-CBFC-4FF3-8A0D-A379D8256A05}">
      <dgm:prSet/>
      <dgm:spPr/>
      <dgm:t>
        <a:bodyPr/>
        <a:lstStyle/>
        <a:p>
          <a:endParaRPr lang="pl-PL"/>
        </a:p>
      </dgm:t>
    </dgm:pt>
    <dgm:pt modelId="{DCD43439-2176-4AA7-BCB4-2E017BD908A6}" type="sibTrans" cxnId="{68754AF7-CBFC-4FF3-8A0D-A379D8256A05}">
      <dgm:prSet/>
      <dgm:spPr/>
      <dgm:t>
        <a:bodyPr/>
        <a:lstStyle/>
        <a:p>
          <a:endParaRPr lang="pl-PL"/>
        </a:p>
      </dgm:t>
    </dgm:pt>
    <dgm:pt modelId="{673D1A05-53A6-46BC-AD0D-6013EE6AD1B4}" type="pres">
      <dgm:prSet presAssocID="{49A3CD48-6F34-4014-8FC4-B9E53F936B2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E9622BEE-B03D-4ACC-B651-3FD523F64150}" type="pres">
      <dgm:prSet presAssocID="{8F01EB00-EB8E-4410-B81B-6A77D16ABFDD}" presName="thickLine" presStyleLbl="alignNode1" presStyleIdx="0" presStyleCnt="3"/>
      <dgm:spPr/>
    </dgm:pt>
    <dgm:pt modelId="{0E73474D-E2E8-4A89-B218-4C63994AE4C6}" type="pres">
      <dgm:prSet presAssocID="{8F01EB00-EB8E-4410-B81B-6A77D16ABFDD}" presName="horz1" presStyleCnt="0"/>
      <dgm:spPr/>
    </dgm:pt>
    <dgm:pt modelId="{40F31636-F1EB-45B3-A150-7309914722A6}" type="pres">
      <dgm:prSet presAssocID="{8F01EB00-EB8E-4410-B81B-6A77D16ABFDD}" presName="tx1" presStyleLbl="revTx" presStyleIdx="0" presStyleCnt="3" custScaleY="98121"/>
      <dgm:spPr/>
      <dgm:t>
        <a:bodyPr/>
        <a:lstStyle/>
        <a:p>
          <a:endParaRPr lang="pl-PL"/>
        </a:p>
      </dgm:t>
    </dgm:pt>
    <dgm:pt modelId="{70B9FDA4-998B-4866-A499-75468E15C0DC}" type="pres">
      <dgm:prSet presAssocID="{8F01EB00-EB8E-4410-B81B-6A77D16ABFDD}" presName="vert1" presStyleCnt="0"/>
      <dgm:spPr/>
    </dgm:pt>
    <dgm:pt modelId="{305B47D4-BFDE-47DE-BC45-F87387DF9276}" type="pres">
      <dgm:prSet presAssocID="{8E74956E-63B0-4CA7-AC2E-E284A782D5B4}" presName="thickLine" presStyleLbl="alignNode1" presStyleIdx="1" presStyleCnt="3"/>
      <dgm:spPr/>
    </dgm:pt>
    <dgm:pt modelId="{5AC8AFDC-AD3C-45E6-BCC0-BF7520A5E5D3}" type="pres">
      <dgm:prSet presAssocID="{8E74956E-63B0-4CA7-AC2E-E284A782D5B4}" presName="horz1" presStyleCnt="0"/>
      <dgm:spPr/>
    </dgm:pt>
    <dgm:pt modelId="{35F58D0A-6B8B-41B8-BC62-2D1ED4BBAB0B}" type="pres">
      <dgm:prSet presAssocID="{8E74956E-63B0-4CA7-AC2E-E284A782D5B4}" presName="tx1" presStyleLbl="revTx" presStyleIdx="1" presStyleCnt="3"/>
      <dgm:spPr/>
      <dgm:t>
        <a:bodyPr/>
        <a:lstStyle/>
        <a:p>
          <a:endParaRPr lang="pl-PL"/>
        </a:p>
      </dgm:t>
    </dgm:pt>
    <dgm:pt modelId="{79DD4489-7541-4DFD-BF71-72E7C7C11500}" type="pres">
      <dgm:prSet presAssocID="{8E74956E-63B0-4CA7-AC2E-E284A782D5B4}" presName="vert1" presStyleCnt="0"/>
      <dgm:spPr/>
    </dgm:pt>
    <dgm:pt modelId="{EA89BB29-C9CA-4350-A1A5-509ADBE11D4A}" type="pres">
      <dgm:prSet presAssocID="{8BC44D0C-B86B-4581-A8E1-439BE29F52D5}" presName="thickLine" presStyleLbl="alignNode1" presStyleIdx="2" presStyleCnt="3"/>
      <dgm:spPr/>
    </dgm:pt>
    <dgm:pt modelId="{938BDCBD-10BF-4095-B2CD-60D797F2191D}" type="pres">
      <dgm:prSet presAssocID="{8BC44D0C-B86B-4581-A8E1-439BE29F52D5}" presName="horz1" presStyleCnt="0"/>
      <dgm:spPr/>
    </dgm:pt>
    <dgm:pt modelId="{9DC62BE2-300E-4B2E-BB51-24BEB2B5A73C}" type="pres">
      <dgm:prSet presAssocID="{8BC44D0C-B86B-4581-A8E1-439BE29F52D5}" presName="tx1" presStyleLbl="revTx" presStyleIdx="2" presStyleCnt="3"/>
      <dgm:spPr/>
      <dgm:t>
        <a:bodyPr/>
        <a:lstStyle/>
        <a:p>
          <a:endParaRPr lang="pl-PL"/>
        </a:p>
      </dgm:t>
    </dgm:pt>
    <dgm:pt modelId="{5E00ADBD-BE47-4A15-A842-D4A8A74F1C01}" type="pres">
      <dgm:prSet presAssocID="{8BC44D0C-B86B-4581-A8E1-439BE29F52D5}" presName="vert1" presStyleCnt="0"/>
      <dgm:spPr/>
    </dgm:pt>
  </dgm:ptLst>
  <dgm:cxnLst>
    <dgm:cxn modelId="{73A9E3D5-E7EA-47FF-BEDC-781E0458E8E3}" srcId="{49A3CD48-6F34-4014-8FC4-B9E53F936B2F}" destId="{8E74956E-63B0-4CA7-AC2E-E284A782D5B4}" srcOrd="1" destOrd="0" parTransId="{424A2339-7EB3-4F89-9594-3795EC5217C5}" sibTransId="{4B64DD4C-7620-476F-A2B6-78E9609C50D7}"/>
    <dgm:cxn modelId="{E649A643-ECC7-4A1B-8A90-D9BC68F3111A}" type="presOf" srcId="{8BC44D0C-B86B-4581-A8E1-439BE29F52D5}" destId="{9DC62BE2-300E-4B2E-BB51-24BEB2B5A73C}" srcOrd="0" destOrd="0" presId="urn:microsoft.com/office/officeart/2008/layout/LinedList"/>
    <dgm:cxn modelId="{68754AF7-CBFC-4FF3-8A0D-A379D8256A05}" srcId="{49A3CD48-6F34-4014-8FC4-B9E53F936B2F}" destId="{8BC44D0C-B86B-4581-A8E1-439BE29F52D5}" srcOrd="2" destOrd="0" parTransId="{4224DA02-6001-4750-9235-33D35AD3B8CD}" sibTransId="{DCD43439-2176-4AA7-BCB4-2E017BD908A6}"/>
    <dgm:cxn modelId="{BCBCD0F8-60D4-4E23-8EC6-638AFC33D0F8}" type="presOf" srcId="{49A3CD48-6F34-4014-8FC4-B9E53F936B2F}" destId="{673D1A05-53A6-46BC-AD0D-6013EE6AD1B4}" srcOrd="0" destOrd="0" presId="urn:microsoft.com/office/officeart/2008/layout/LinedList"/>
    <dgm:cxn modelId="{34A24B59-C493-4F56-B4CD-44412E072BF3}" type="presOf" srcId="{8E74956E-63B0-4CA7-AC2E-E284A782D5B4}" destId="{35F58D0A-6B8B-41B8-BC62-2D1ED4BBAB0B}" srcOrd="0" destOrd="0" presId="urn:microsoft.com/office/officeart/2008/layout/LinedList"/>
    <dgm:cxn modelId="{C0F33884-2867-4D1B-BE92-BA50F3875E40}" srcId="{49A3CD48-6F34-4014-8FC4-B9E53F936B2F}" destId="{8F01EB00-EB8E-4410-B81B-6A77D16ABFDD}" srcOrd="0" destOrd="0" parTransId="{3CA514E5-77F0-417C-BF28-1FF26CB496FA}" sibTransId="{13F5402B-2C23-45C5-810B-C19BA1867185}"/>
    <dgm:cxn modelId="{86C8585C-AE45-44A9-A7E6-74EE26EAE984}" type="presOf" srcId="{8F01EB00-EB8E-4410-B81B-6A77D16ABFDD}" destId="{40F31636-F1EB-45B3-A150-7309914722A6}" srcOrd="0" destOrd="0" presId="urn:microsoft.com/office/officeart/2008/layout/LinedList"/>
    <dgm:cxn modelId="{8CC0BD2D-339C-43D9-AD3E-5FE4468C5220}" type="presParOf" srcId="{673D1A05-53A6-46BC-AD0D-6013EE6AD1B4}" destId="{E9622BEE-B03D-4ACC-B651-3FD523F64150}" srcOrd="0" destOrd="0" presId="urn:microsoft.com/office/officeart/2008/layout/LinedList"/>
    <dgm:cxn modelId="{D250D6D9-A881-4EE2-9D9D-D1B5BDCD65CB}" type="presParOf" srcId="{673D1A05-53A6-46BC-AD0D-6013EE6AD1B4}" destId="{0E73474D-E2E8-4A89-B218-4C63994AE4C6}" srcOrd="1" destOrd="0" presId="urn:microsoft.com/office/officeart/2008/layout/LinedList"/>
    <dgm:cxn modelId="{AB2AF873-2AAC-4024-AFD0-39DCEFD39BAC}" type="presParOf" srcId="{0E73474D-E2E8-4A89-B218-4C63994AE4C6}" destId="{40F31636-F1EB-45B3-A150-7309914722A6}" srcOrd="0" destOrd="0" presId="urn:microsoft.com/office/officeart/2008/layout/LinedList"/>
    <dgm:cxn modelId="{0B6A62EB-6602-4703-80D3-195F571175CD}" type="presParOf" srcId="{0E73474D-E2E8-4A89-B218-4C63994AE4C6}" destId="{70B9FDA4-998B-4866-A499-75468E15C0DC}" srcOrd="1" destOrd="0" presId="urn:microsoft.com/office/officeart/2008/layout/LinedList"/>
    <dgm:cxn modelId="{451841C5-DF84-46FA-9993-D0636DD75233}" type="presParOf" srcId="{673D1A05-53A6-46BC-AD0D-6013EE6AD1B4}" destId="{305B47D4-BFDE-47DE-BC45-F87387DF9276}" srcOrd="2" destOrd="0" presId="urn:microsoft.com/office/officeart/2008/layout/LinedList"/>
    <dgm:cxn modelId="{0A231595-DE03-4DFF-87D7-36D9ADF747D0}" type="presParOf" srcId="{673D1A05-53A6-46BC-AD0D-6013EE6AD1B4}" destId="{5AC8AFDC-AD3C-45E6-BCC0-BF7520A5E5D3}" srcOrd="3" destOrd="0" presId="urn:microsoft.com/office/officeart/2008/layout/LinedList"/>
    <dgm:cxn modelId="{27CF2070-D1D2-4FC9-BD15-43EA0C350B94}" type="presParOf" srcId="{5AC8AFDC-AD3C-45E6-BCC0-BF7520A5E5D3}" destId="{35F58D0A-6B8B-41B8-BC62-2D1ED4BBAB0B}" srcOrd="0" destOrd="0" presId="urn:microsoft.com/office/officeart/2008/layout/LinedList"/>
    <dgm:cxn modelId="{68E72829-131C-4869-824B-D3762947BA1F}" type="presParOf" srcId="{5AC8AFDC-AD3C-45E6-BCC0-BF7520A5E5D3}" destId="{79DD4489-7541-4DFD-BF71-72E7C7C11500}" srcOrd="1" destOrd="0" presId="urn:microsoft.com/office/officeart/2008/layout/LinedList"/>
    <dgm:cxn modelId="{77BDBDFC-8C3F-4F7E-BC1B-08198FDAE520}" type="presParOf" srcId="{673D1A05-53A6-46BC-AD0D-6013EE6AD1B4}" destId="{EA89BB29-C9CA-4350-A1A5-509ADBE11D4A}" srcOrd="4" destOrd="0" presId="urn:microsoft.com/office/officeart/2008/layout/LinedList"/>
    <dgm:cxn modelId="{95049725-E652-4615-ACD1-26D952F69C3D}" type="presParOf" srcId="{673D1A05-53A6-46BC-AD0D-6013EE6AD1B4}" destId="{938BDCBD-10BF-4095-B2CD-60D797F2191D}" srcOrd="5" destOrd="0" presId="urn:microsoft.com/office/officeart/2008/layout/LinedList"/>
    <dgm:cxn modelId="{650FDB4E-8D15-4A42-A2F5-A8D1FAC63877}" type="presParOf" srcId="{938BDCBD-10BF-4095-B2CD-60D797F2191D}" destId="{9DC62BE2-300E-4B2E-BB51-24BEB2B5A73C}" srcOrd="0" destOrd="0" presId="urn:microsoft.com/office/officeart/2008/layout/LinedList"/>
    <dgm:cxn modelId="{92632484-6F8C-4C99-BF7D-DB13819517C0}" type="presParOf" srcId="{938BDCBD-10BF-4095-B2CD-60D797F2191D}" destId="{5E00ADBD-BE47-4A15-A842-D4A8A74F1C01}" srcOrd="1" destOrd="0" presId="urn:microsoft.com/office/officeart/2008/layout/Lin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8F01EB00-EB8E-4410-B81B-6A77D16ABFDD}">
      <dgm:prSet custT="1"/>
      <dgm:spPr>
        <a:noFill/>
      </dgm:spPr>
      <dgm:t>
        <a:bodyPr/>
        <a:lstStyle/>
        <a:p>
          <a:r>
            <a:rPr lang="pl-PL" sz="1300" b="0" dirty="0" smtClean="0"/>
            <a:t>In 2018 the </a:t>
          </a:r>
          <a:r>
            <a:rPr lang="pl-PL" sz="1300" b="0" dirty="0" err="1" smtClean="0"/>
            <a:t>employement</a:t>
          </a:r>
          <a:r>
            <a:rPr lang="pl-PL" sz="1300" b="0" dirty="0" smtClean="0"/>
            <a:t> </a:t>
          </a:r>
          <a:r>
            <a:rPr lang="pl-PL" sz="1300" b="0" dirty="0" err="1" smtClean="0"/>
            <a:t>rate</a:t>
          </a:r>
          <a:r>
            <a:rPr lang="pl-PL" sz="1300" b="0" dirty="0" smtClean="0"/>
            <a:t> (</a:t>
          </a:r>
          <a:r>
            <a:rPr lang="pl-PL" sz="1300" b="0" dirty="0" err="1" smtClean="0"/>
            <a:t>people</a:t>
          </a:r>
          <a:r>
            <a:rPr lang="pl-PL" sz="1300" b="0" dirty="0" smtClean="0"/>
            <a:t> </a:t>
          </a:r>
          <a:r>
            <a:rPr lang="pl-PL" sz="1300" b="0" dirty="0" err="1" smtClean="0"/>
            <a:t>aged</a:t>
          </a:r>
          <a:r>
            <a:rPr lang="pl-PL" sz="1300" b="0" dirty="0" smtClean="0"/>
            <a:t> 20-64 </a:t>
          </a:r>
          <a:r>
            <a:rPr lang="pl-PL" sz="1300" b="0" dirty="0" err="1" smtClean="0"/>
            <a:t>years</a:t>
          </a:r>
          <a:r>
            <a:rPr lang="pl-PL" sz="1300" b="0" dirty="0" smtClean="0"/>
            <a:t>) </a:t>
          </a:r>
          <a:r>
            <a:rPr lang="pl-PL" sz="1300" b="0" dirty="0" err="1" smtClean="0"/>
            <a:t>amounted</a:t>
          </a:r>
          <a:r>
            <a:rPr lang="pl-PL" sz="1300" b="0" dirty="0" smtClean="0"/>
            <a:t> in Poland to 72.2%, </a:t>
          </a:r>
          <a:r>
            <a:rPr lang="pl-PL" sz="1300" b="0" dirty="0" err="1" smtClean="0"/>
            <a:t>being</a:t>
          </a:r>
          <a:r>
            <a:rPr lang="pl-PL" sz="1300" b="0" dirty="0" smtClean="0"/>
            <a:t> </a:t>
          </a:r>
          <a:r>
            <a:rPr lang="pl-PL" sz="1300" b="0" dirty="0" err="1" smtClean="0"/>
            <a:t>slightly</a:t>
          </a:r>
          <a:r>
            <a:rPr lang="pl-PL" sz="1300" b="0" dirty="0" smtClean="0"/>
            <a:t> (by 0.9 </a:t>
          </a:r>
          <a:r>
            <a:rPr lang="pl-PL" sz="1300" b="0" dirty="0" err="1" smtClean="0"/>
            <a:t>p.p</a:t>
          </a:r>
          <a:r>
            <a:rPr lang="pl-PL" sz="1300" b="0" dirty="0" smtClean="0"/>
            <a:t>.) </a:t>
          </a:r>
          <a:r>
            <a:rPr lang="pl-PL" sz="1300" b="0" dirty="0" err="1" smtClean="0"/>
            <a:t>lower</a:t>
          </a:r>
          <a:r>
            <a:rPr lang="pl-PL" sz="1300" b="0" dirty="0" smtClean="0"/>
            <a:t> </a:t>
          </a:r>
          <a:r>
            <a:rPr lang="pl-PL" sz="1300" b="0" dirty="0" err="1" smtClean="0"/>
            <a:t>than</a:t>
          </a:r>
          <a:r>
            <a:rPr lang="pl-PL" sz="1300" b="0" dirty="0" smtClean="0"/>
            <a:t> the EU-28 </a:t>
          </a:r>
          <a:r>
            <a:rPr lang="pl-PL" sz="1300" b="0" dirty="0" err="1" smtClean="0"/>
            <a:t>average</a:t>
          </a:r>
          <a:r>
            <a:rPr lang="pl-PL" sz="1300" b="0" dirty="0" smtClean="0"/>
            <a:t>. </a:t>
          </a:r>
          <a:r>
            <a:rPr lang="pl-PL" sz="1300" b="0" dirty="0" err="1" smtClean="0"/>
            <a:t>Without</a:t>
          </a:r>
          <a:r>
            <a:rPr lang="pl-PL" sz="1300" b="0" dirty="0" smtClean="0"/>
            <a:t> the EU </a:t>
          </a:r>
          <a:r>
            <a:rPr lang="pl-PL" sz="1300" b="0" dirty="0" err="1" smtClean="0"/>
            <a:t>funds</a:t>
          </a:r>
          <a:r>
            <a:rPr lang="pl-PL" sz="1300" b="0" dirty="0" smtClean="0"/>
            <a:t> the </a:t>
          </a:r>
          <a:r>
            <a:rPr lang="pl-PL" sz="1300" b="0" dirty="0" err="1" smtClean="0"/>
            <a:t>said</a:t>
          </a:r>
          <a:r>
            <a:rPr lang="pl-PL" sz="1300" b="0" dirty="0" smtClean="0"/>
            <a:t> </a:t>
          </a:r>
          <a:r>
            <a:rPr lang="pl-PL" sz="1300" b="0" dirty="0" err="1" smtClean="0"/>
            <a:t>indicator</a:t>
          </a:r>
          <a:r>
            <a:rPr lang="pl-PL" sz="1300" b="0" dirty="0" smtClean="0"/>
            <a:t> </a:t>
          </a:r>
          <a:r>
            <a:rPr lang="pl-PL" sz="1300" b="0" dirty="0" err="1" smtClean="0"/>
            <a:t>would</a:t>
          </a:r>
          <a:r>
            <a:rPr lang="pl-PL" sz="1300" b="0" dirty="0" smtClean="0"/>
            <a:t> </a:t>
          </a:r>
          <a:r>
            <a:rPr lang="pl-PL" sz="1300" b="0" dirty="0" err="1" smtClean="0"/>
            <a:t>have</a:t>
          </a:r>
          <a:r>
            <a:rPr lang="pl-PL" sz="1300" b="0" dirty="0" smtClean="0"/>
            <a:t> </a:t>
          </a:r>
          <a:r>
            <a:rPr lang="pl-PL" sz="1300" b="0" dirty="0" err="1" smtClean="0"/>
            <a:t>been</a:t>
          </a:r>
          <a:r>
            <a:rPr lang="pl-PL" sz="1300" b="0" dirty="0" smtClean="0"/>
            <a:t> </a:t>
          </a:r>
          <a:r>
            <a:rPr lang="pl-PL" sz="1300" b="0" dirty="0" err="1" smtClean="0"/>
            <a:t>lower</a:t>
          </a:r>
          <a:r>
            <a:rPr lang="pl-PL" sz="1300" b="0" dirty="0" smtClean="0"/>
            <a:t> by 1.9 pp. (</a:t>
          </a:r>
          <a:r>
            <a:rPr lang="pl-PL" sz="1300" dirty="0" smtClean="0"/>
            <a:t>70.3%)</a:t>
          </a:r>
          <a:endParaRPr lang="pl-PL" sz="1300" b="0" dirty="0"/>
        </a:p>
      </dgm:t>
    </dgm:pt>
    <dgm:pt modelId="{3CA514E5-77F0-417C-BF28-1FF26CB496FA}" type="parTrans" cxnId="{C0F33884-2867-4D1B-BE92-BA50F3875E40}">
      <dgm:prSet/>
      <dgm:spPr/>
      <dgm:t>
        <a:bodyPr/>
        <a:lstStyle/>
        <a:p>
          <a:endParaRPr lang="pl-PL"/>
        </a:p>
      </dgm:t>
    </dgm:pt>
    <dgm:pt modelId="{13F5402B-2C23-45C5-810B-C19BA1867185}" type="sibTrans" cxnId="{C0F33884-2867-4D1B-BE92-BA50F3875E40}">
      <dgm:prSet/>
      <dgm:spPr/>
      <dgm:t>
        <a:bodyPr/>
        <a:lstStyle/>
        <a:p>
          <a:endParaRPr lang="pl-PL"/>
        </a:p>
      </dgm:t>
    </dgm:pt>
    <dgm:pt modelId="{8E74956E-63B0-4CA7-AC2E-E284A782D5B4}">
      <dgm:prSet custT="1"/>
      <dgm:spPr>
        <a:noFill/>
      </dgm:spPr>
      <dgm:t>
        <a:bodyPr/>
        <a:lstStyle/>
        <a:p>
          <a:r>
            <a:rPr lang="pl-PL" sz="1300" dirty="0" smtClean="0"/>
            <a:t>By 2018 Poland </a:t>
          </a:r>
          <a:r>
            <a:rPr lang="pl-PL" sz="1300" dirty="0" err="1" smtClean="0"/>
            <a:t>recorded</a:t>
          </a:r>
          <a:r>
            <a:rPr lang="pl-PL" sz="1300" dirty="0" smtClean="0"/>
            <a:t> (</a:t>
          </a:r>
          <a:r>
            <a:rPr lang="pl-PL" sz="1300" dirty="0" err="1" smtClean="0"/>
            <a:t>alongside</a:t>
          </a:r>
          <a:r>
            <a:rPr lang="pl-PL" sz="1300" dirty="0" smtClean="0"/>
            <a:t> Malta) the </a:t>
          </a:r>
          <a:r>
            <a:rPr lang="pl-PL" sz="1300" dirty="0" err="1" smtClean="0"/>
            <a:t>biggest</a:t>
          </a:r>
          <a:r>
            <a:rPr lang="pl-PL" sz="1300" dirty="0" smtClean="0"/>
            <a:t> </a:t>
          </a:r>
          <a:r>
            <a:rPr lang="pl-PL" sz="1300" dirty="0" err="1" smtClean="0"/>
            <a:t>progress</a:t>
          </a:r>
          <a:r>
            <a:rPr lang="pl-PL" sz="1300" dirty="0" smtClean="0"/>
            <a:t> – </a:t>
          </a:r>
          <a:r>
            <a:rPr lang="pl-PL" sz="1300" dirty="0" err="1" smtClean="0"/>
            <a:t>amounting</a:t>
          </a:r>
          <a:r>
            <a:rPr lang="pl-PL" sz="1300" dirty="0" smtClean="0"/>
            <a:t> to 15.2 </a:t>
          </a:r>
          <a:r>
            <a:rPr lang="pl-PL" sz="1300" dirty="0" err="1" smtClean="0"/>
            <a:t>p.p</a:t>
          </a:r>
          <a:endParaRPr lang="pl-PL" sz="1300" dirty="0"/>
        </a:p>
      </dgm:t>
    </dgm:pt>
    <dgm:pt modelId="{424A2339-7EB3-4F89-9594-3795EC5217C5}" type="parTrans" cxnId="{73A9E3D5-E7EA-47FF-BEDC-781E0458E8E3}">
      <dgm:prSet/>
      <dgm:spPr/>
      <dgm:t>
        <a:bodyPr/>
        <a:lstStyle/>
        <a:p>
          <a:endParaRPr lang="pl-PL"/>
        </a:p>
      </dgm:t>
    </dgm:pt>
    <dgm:pt modelId="{4B64DD4C-7620-476F-A2B6-78E9609C50D7}" type="sibTrans" cxnId="{73A9E3D5-E7EA-47FF-BEDC-781E0458E8E3}">
      <dgm:prSet/>
      <dgm:spPr/>
      <dgm:t>
        <a:bodyPr/>
        <a:lstStyle/>
        <a:p>
          <a:endParaRPr lang="pl-PL"/>
        </a:p>
      </dgm:t>
    </dgm:pt>
    <dgm:pt modelId="{8BC44D0C-B86B-4581-A8E1-439BE29F52D5}">
      <dgm:prSet custT="1"/>
      <dgm:spPr>
        <a:noFill/>
      </dgm:spPr>
      <dgm:t>
        <a:bodyPr/>
        <a:lstStyle/>
        <a:p>
          <a:r>
            <a:rPr lang="pl-PL" sz="1300" dirty="0" err="1" smtClean="0"/>
            <a:t>Almost</a:t>
          </a:r>
          <a:r>
            <a:rPr lang="pl-PL" sz="1300" dirty="0" smtClean="0"/>
            <a:t> 1/8 of the </a:t>
          </a:r>
          <a:r>
            <a:rPr lang="pl-PL" sz="1300" dirty="0" err="1" smtClean="0"/>
            <a:t>indicator’s</a:t>
          </a:r>
          <a:r>
            <a:rPr lang="pl-PL" sz="1300" dirty="0" smtClean="0"/>
            <a:t> </a:t>
          </a:r>
          <a:r>
            <a:rPr lang="pl-PL" sz="1300" dirty="0" err="1" smtClean="0"/>
            <a:t>improvement</a:t>
          </a:r>
          <a:r>
            <a:rPr lang="pl-PL" sz="1300" dirty="0" smtClean="0"/>
            <a:t> in the period 2004-2018 </a:t>
          </a:r>
          <a:r>
            <a:rPr lang="pl-PL" sz="1300" dirty="0" err="1" smtClean="0"/>
            <a:t>is</a:t>
          </a:r>
          <a:r>
            <a:rPr lang="pl-PL" sz="1300" dirty="0" smtClean="0"/>
            <a:t> </a:t>
          </a:r>
          <a:r>
            <a:rPr lang="pl-PL" sz="1300" dirty="0" err="1" smtClean="0"/>
            <a:t>attributed</a:t>
          </a:r>
          <a:r>
            <a:rPr lang="pl-PL" sz="1300" dirty="0" smtClean="0"/>
            <a:t> to the </a:t>
          </a:r>
          <a:r>
            <a:rPr lang="pl-PL" sz="1300" dirty="0" err="1" smtClean="0"/>
            <a:t>implementation</a:t>
          </a:r>
          <a:r>
            <a:rPr lang="pl-PL" sz="1300" dirty="0" smtClean="0"/>
            <a:t> of </a:t>
          </a:r>
          <a:r>
            <a:rPr lang="pl-PL" sz="1300" dirty="0" err="1" smtClean="0"/>
            <a:t>projects</a:t>
          </a:r>
          <a:r>
            <a:rPr lang="pl-PL" sz="1300" dirty="0" smtClean="0"/>
            <a:t> co-</a:t>
          </a:r>
          <a:r>
            <a:rPr lang="pl-PL" sz="1300" dirty="0" err="1" smtClean="0"/>
            <a:t>financed</a:t>
          </a:r>
          <a:r>
            <a:rPr lang="pl-PL" sz="1300" dirty="0" smtClean="0"/>
            <a:t> from the EU </a:t>
          </a:r>
          <a:r>
            <a:rPr lang="pl-PL" sz="1300" dirty="0" err="1" smtClean="0"/>
            <a:t>funds</a:t>
          </a:r>
          <a:endParaRPr lang="pl-PL" sz="1300" dirty="0"/>
        </a:p>
      </dgm:t>
    </dgm:pt>
    <dgm:pt modelId="{4224DA02-6001-4750-9235-33D35AD3B8CD}" type="parTrans" cxnId="{68754AF7-CBFC-4FF3-8A0D-A379D8256A05}">
      <dgm:prSet/>
      <dgm:spPr/>
      <dgm:t>
        <a:bodyPr/>
        <a:lstStyle/>
        <a:p>
          <a:endParaRPr lang="pl-PL"/>
        </a:p>
      </dgm:t>
    </dgm:pt>
    <dgm:pt modelId="{DCD43439-2176-4AA7-BCB4-2E017BD908A6}" type="sibTrans" cxnId="{68754AF7-CBFC-4FF3-8A0D-A379D8256A05}">
      <dgm:prSet/>
      <dgm:spPr/>
      <dgm:t>
        <a:bodyPr/>
        <a:lstStyle/>
        <a:p>
          <a:endParaRPr lang="pl-PL"/>
        </a:p>
      </dgm:t>
    </dgm:pt>
    <dgm:pt modelId="{673D1A05-53A6-46BC-AD0D-6013EE6AD1B4}" type="pres">
      <dgm:prSet presAssocID="{49A3CD48-6F34-4014-8FC4-B9E53F936B2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E9622BEE-B03D-4ACC-B651-3FD523F64150}" type="pres">
      <dgm:prSet presAssocID="{8F01EB00-EB8E-4410-B81B-6A77D16ABFDD}" presName="thickLine" presStyleLbl="alignNode1" presStyleIdx="0" presStyleCnt="3"/>
      <dgm:spPr/>
    </dgm:pt>
    <dgm:pt modelId="{0E73474D-E2E8-4A89-B218-4C63994AE4C6}" type="pres">
      <dgm:prSet presAssocID="{8F01EB00-EB8E-4410-B81B-6A77D16ABFDD}" presName="horz1" presStyleCnt="0"/>
      <dgm:spPr/>
    </dgm:pt>
    <dgm:pt modelId="{40F31636-F1EB-45B3-A150-7309914722A6}" type="pres">
      <dgm:prSet presAssocID="{8F01EB00-EB8E-4410-B81B-6A77D16ABFDD}" presName="tx1" presStyleLbl="revTx" presStyleIdx="0" presStyleCnt="3" custScaleY="98121"/>
      <dgm:spPr/>
      <dgm:t>
        <a:bodyPr/>
        <a:lstStyle/>
        <a:p>
          <a:endParaRPr lang="pl-PL"/>
        </a:p>
      </dgm:t>
    </dgm:pt>
    <dgm:pt modelId="{70B9FDA4-998B-4866-A499-75468E15C0DC}" type="pres">
      <dgm:prSet presAssocID="{8F01EB00-EB8E-4410-B81B-6A77D16ABFDD}" presName="vert1" presStyleCnt="0"/>
      <dgm:spPr/>
    </dgm:pt>
    <dgm:pt modelId="{305B47D4-BFDE-47DE-BC45-F87387DF9276}" type="pres">
      <dgm:prSet presAssocID="{8E74956E-63B0-4CA7-AC2E-E284A782D5B4}" presName="thickLine" presStyleLbl="alignNode1" presStyleIdx="1" presStyleCnt="3"/>
      <dgm:spPr/>
    </dgm:pt>
    <dgm:pt modelId="{5AC8AFDC-AD3C-45E6-BCC0-BF7520A5E5D3}" type="pres">
      <dgm:prSet presAssocID="{8E74956E-63B0-4CA7-AC2E-E284A782D5B4}" presName="horz1" presStyleCnt="0"/>
      <dgm:spPr/>
    </dgm:pt>
    <dgm:pt modelId="{35F58D0A-6B8B-41B8-BC62-2D1ED4BBAB0B}" type="pres">
      <dgm:prSet presAssocID="{8E74956E-63B0-4CA7-AC2E-E284A782D5B4}" presName="tx1" presStyleLbl="revTx" presStyleIdx="1" presStyleCnt="3" custScaleY="59490"/>
      <dgm:spPr/>
      <dgm:t>
        <a:bodyPr/>
        <a:lstStyle/>
        <a:p>
          <a:endParaRPr lang="pl-PL"/>
        </a:p>
      </dgm:t>
    </dgm:pt>
    <dgm:pt modelId="{79DD4489-7541-4DFD-BF71-72E7C7C11500}" type="pres">
      <dgm:prSet presAssocID="{8E74956E-63B0-4CA7-AC2E-E284A782D5B4}" presName="vert1" presStyleCnt="0"/>
      <dgm:spPr/>
    </dgm:pt>
    <dgm:pt modelId="{EA89BB29-C9CA-4350-A1A5-509ADBE11D4A}" type="pres">
      <dgm:prSet presAssocID="{8BC44D0C-B86B-4581-A8E1-439BE29F52D5}" presName="thickLine" presStyleLbl="alignNode1" presStyleIdx="2" presStyleCnt="3"/>
      <dgm:spPr/>
    </dgm:pt>
    <dgm:pt modelId="{938BDCBD-10BF-4095-B2CD-60D797F2191D}" type="pres">
      <dgm:prSet presAssocID="{8BC44D0C-B86B-4581-A8E1-439BE29F52D5}" presName="horz1" presStyleCnt="0"/>
      <dgm:spPr/>
    </dgm:pt>
    <dgm:pt modelId="{9DC62BE2-300E-4B2E-BB51-24BEB2B5A73C}" type="pres">
      <dgm:prSet presAssocID="{8BC44D0C-B86B-4581-A8E1-439BE29F52D5}" presName="tx1" presStyleLbl="revTx" presStyleIdx="2" presStyleCnt="3"/>
      <dgm:spPr/>
      <dgm:t>
        <a:bodyPr/>
        <a:lstStyle/>
        <a:p>
          <a:endParaRPr lang="pl-PL"/>
        </a:p>
      </dgm:t>
    </dgm:pt>
    <dgm:pt modelId="{5E00ADBD-BE47-4A15-A842-D4A8A74F1C01}" type="pres">
      <dgm:prSet presAssocID="{8BC44D0C-B86B-4581-A8E1-439BE29F52D5}" presName="vert1" presStyleCnt="0"/>
      <dgm:spPr/>
    </dgm:pt>
  </dgm:ptLst>
  <dgm:cxnLst>
    <dgm:cxn modelId="{73A9E3D5-E7EA-47FF-BEDC-781E0458E8E3}" srcId="{49A3CD48-6F34-4014-8FC4-B9E53F936B2F}" destId="{8E74956E-63B0-4CA7-AC2E-E284A782D5B4}" srcOrd="1" destOrd="0" parTransId="{424A2339-7EB3-4F89-9594-3795EC5217C5}" sibTransId="{4B64DD4C-7620-476F-A2B6-78E9609C50D7}"/>
    <dgm:cxn modelId="{E649A643-ECC7-4A1B-8A90-D9BC68F3111A}" type="presOf" srcId="{8BC44D0C-B86B-4581-A8E1-439BE29F52D5}" destId="{9DC62BE2-300E-4B2E-BB51-24BEB2B5A73C}" srcOrd="0" destOrd="0" presId="urn:microsoft.com/office/officeart/2008/layout/LinedList"/>
    <dgm:cxn modelId="{68754AF7-CBFC-4FF3-8A0D-A379D8256A05}" srcId="{49A3CD48-6F34-4014-8FC4-B9E53F936B2F}" destId="{8BC44D0C-B86B-4581-A8E1-439BE29F52D5}" srcOrd="2" destOrd="0" parTransId="{4224DA02-6001-4750-9235-33D35AD3B8CD}" sibTransId="{DCD43439-2176-4AA7-BCB4-2E017BD908A6}"/>
    <dgm:cxn modelId="{BCBCD0F8-60D4-4E23-8EC6-638AFC33D0F8}" type="presOf" srcId="{49A3CD48-6F34-4014-8FC4-B9E53F936B2F}" destId="{673D1A05-53A6-46BC-AD0D-6013EE6AD1B4}" srcOrd="0" destOrd="0" presId="urn:microsoft.com/office/officeart/2008/layout/LinedList"/>
    <dgm:cxn modelId="{34A24B59-C493-4F56-B4CD-44412E072BF3}" type="presOf" srcId="{8E74956E-63B0-4CA7-AC2E-E284A782D5B4}" destId="{35F58D0A-6B8B-41B8-BC62-2D1ED4BBAB0B}" srcOrd="0" destOrd="0" presId="urn:microsoft.com/office/officeart/2008/layout/LinedList"/>
    <dgm:cxn modelId="{C0F33884-2867-4D1B-BE92-BA50F3875E40}" srcId="{49A3CD48-6F34-4014-8FC4-B9E53F936B2F}" destId="{8F01EB00-EB8E-4410-B81B-6A77D16ABFDD}" srcOrd="0" destOrd="0" parTransId="{3CA514E5-77F0-417C-BF28-1FF26CB496FA}" sibTransId="{13F5402B-2C23-45C5-810B-C19BA1867185}"/>
    <dgm:cxn modelId="{86C8585C-AE45-44A9-A7E6-74EE26EAE984}" type="presOf" srcId="{8F01EB00-EB8E-4410-B81B-6A77D16ABFDD}" destId="{40F31636-F1EB-45B3-A150-7309914722A6}" srcOrd="0" destOrd="0" presId="urn:microsoft.com/office/officeart/2008/layout/LinedList"/>
    <dgm:cxn modelId="{8CC0BD2D-339C-43D9-AD3E-5FE4468C5220}" type="presParOf" srcId="{673D1A05-53A6-46BC-AD0D-6013EE6AD1B4}" destId="{E9622BEE-B03D-4ACC-B651-3FD523F64150}" srcOrd="0" destOrd="0" presId="urn:microsoft.com/office/officeart/2008/layout/LinedList"/>
    <dgm:cxn modelId="{D250D6D9-A881-4EE2-9D9D-D1B5BDCD65CB}" type="presParOf" srcId="{673D1A05-53A6-46BC-AD0D-6013EE6AD1B4}" destId="{0E73474D-E2E8-4A89-B218-4C63994AE4C6}" srcOrd="1" destOrd="0" presId="urn:microsoft.com/office/officeart/2008/layout/LinedList"/>
    <dgm:cxn modelId="{AB2AF873-2AAC-4024-AFD0-39DCEFD39BAC}" type="presParOf" srcId="{0E73474D-E2E8-4A89-B218-4C63994AE4C6}" destId="{40F31636-F1EB-45B3-A150-7309914722A6}" srcOrd="0" destOrd="0" presId="urn:microsoft.com/office/officeart/2008/layout/LinedList"/>
    <dgm:cxn modelId="{0B6A62EB-6602-4703-80D3-195F571175CD}" type="presParOf" srcId="{0E73474D-E2E8-4A89-B218-4C63994AE4C6}" destId="{70B9FDA4-998B-4866-A499-75468E15C0DC}" srcOrd="1" destOrd="0" presId="urn:microsoft.com/office/officeart/2008/layout/LinedList"/>
    <dgm:cxn modelId="{451841C5-DF84-46FA-9993-D0636DD75233}" type="presParOf" srcId="{673D1A05-53A6-46BC-AD0D-6013EE6AD1B4}" destId="{305B47D4-BFDE-47DE-BC45-F87387DF9276}" srcOrd="2" destOrd="0" presId="urn:microsoft.com/office/officeart/2008/layout/LinedList"/>
    <dgm:cxn modelId="{0A231595-DE03-4DFF-87D7-36D9ADF747D0}" type="presParOf" srcId="{673D1A05-53A6-46BC-AD0D-6013EE6AD1B4}" destId="{5AC8AFDC-AD3C-45E6-BCC0-BF7520A5E5D3}" srcOrd="3" destOrd="0" presId="urn:microsoft.com/office/officeart/2008/layout/LinedList"/>
    <dgm:cxn modelId="{27CF2070-D1D2-4FC9-BD15-43EA0C350B94}" type="presParOf" srcId="{5AC8AFDC-AD3C-45E6-BCC0-BF7520A5E5D3}" destId="{35F58D0A-6B8B-41B8-BC62-2D1ED4BBAB0B}" srcOrd="0" destOrd="0" presId="urn:microsoft.com/office/officeart/2008/layout/LinedList"/>
    <dgm:cxn modelId="{68E72829-131C-4869-824B-D3762947BA1F}" type="presParOf" srcId="{5AC8AFDC-AD3C-45E6-BCC0-BF7520A5E5D3}" destId="{79DD4489-7541-4DFD-BF71-72E7C7C11500}" srcOrd="1" destOrd="0" presId="urn:microsoft.com/office/officeart/2008/layout/LinedList"/>
    <dgm:cxn modelId="{77BDBDFC-8C3F-4F7E-BC1B-08198FDAE520}" type="presParOf" srcId="{673D1A05-53A6-46BC-AD0D-6013EE6AD1B4}" destId="{EA89BB29-C9CA-4350-A1A5-509ADBE11D4A}" srcOrd="4" destOrd="0" presId="urn:microsoft.com/office/officeart/2008/layout/LinedList"/>
    <dgm:cxn modelId="{95049725-E652-4615-ACD1-26D952F69C3D}" type="presParOf" srcId="{673D1A05-53A6-46BC-AD0D-6013EE6AD1B4}" destId="{938BDCBD-10BF-4095-B2CD-60D797F2191D}" srcOrd="5" destOrd="0" presId="urn:microsoft.com/office/officeart/2008/layout/LinedList"/>
    <dgm:cxn modelId="{650FDB4E-8D15-4A42-A2F5-A8D1FAC63877}" type="presParOf" srcId="{938BDCBD-10BF-4095-B2CD-60D797F2191D}" destId="{9DC62BE2-300E-4B2E-BB51-24BEB2B5A73C}" srcOrd="0" destOrd="0" presId="urn:microsoft.com/office/officeart/2008/layout/LinedList"/>
    <dgm:cxn modelId="{92632484-6F8C-4C99-BF7D-DB13819517C0}" type="presParOf" srcId="{938BDCBD-10BF-4095-B2CD-60D797F2191D}" destId="{5E00ADBD-BE47-4A15-A842-D4A8A74F1C01}" srcOrd="1" destOrd="0" presId="urn:microsoft.com/office/officeart/2008/layout/Lin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5/8/layout/defaul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6214315B-7EB8-4FAC-A042-F83AC2593862}">
      <dgm:prSet custT="1"/>
      <dgm:spPr>
        <a:noFill/>
      </dgm:spPr>
      <dgm:t>
        <a:bodyPr/>
        <a:lstStyle/>
        <a:p>
          <a:r>
            <a:rPr lang="pl-PL" sz="1300" dirty="0" err="1" smtClean="0"/>
            <a:t>During</a:t>
          </a:r>
          <a:r>
            <a:rPr lang="pl-PL" sz="1300" dirty="0" smtClean="0"/>
            <a:t> </a:t>
          </a:r>
          <a:r>
            <a:rPr lang="pl-PL" sz="1300" dirty="0" err="1" smtClean="0"/>
            <a:t>Poland’s</a:t>
          </a:r>
          <a:r>
            <a:rPr lang="pl-PL" sz="1300" dirty="0" smtClean="0"/>
            <a:t> EU </a:t>
          </a:r>
          <a:r>
            <a:rPr lang="pl-PL" sz="1300" dirty="0" err="1" smtClean="0"/>
            <a:t>membership</a:t>
          </a:r>
          <a:r>
            <a:rPr lang="pl-PL" sz="1300" dirty="0" smtClean="0"/>
            <a:t> the </a:t>
          </a:r>
          <a:r>
            <a:rPr lang="pl-PL" sz="1300" dirty="0" err="1" smtClean="0"/>
            <a:t>fastest</a:t>
          </a:r>
          <a:r>
            <a:rPr lang="pl-PL" sz="1300" dirty="0" smtClean="0"/>
            <a:t> </a:t>
          </a:r>
          <a:r>
            <a:rPr lang="pl-PL" sz="1300" dirty="0" err="1" smtClean="0"/>
            <a:t>catching-up</a:t>
          </a:r>
          <a:r>
            <a:rPr lang="pl-PL" sz="1300" dirty="0" smtClean="0"/>
            <a:t> in </a:t>
          </a:r>
          <a:r>
            <a:rPr lang="pl-PL" sz="1300" dirty="0" err="1" smtClean="0"/>
            <a:t>terms</a:t>
          </a:r>
          <a:r>
            <a:rPr lang="pl-PL" sz="1300" dirty="0" smtClean="0"/>
            <a:t> of the </a:t>
          </a:r>
          <a:r>
            <a:rPr lang="pl-PL" sz="1300" dirty="0" err="1" smtClean="0"/>
            <a:t>said</a:t>
          </a:r>
          <a:r>
            <a:rPr lang="pl-PL" sz="1300" dirty="0" smtClean="0"/>
            <a:t> </a:t>
          </a:r>
          <a:r>
            <a:rPr lang="pl-PL" sz="1300" dirty="0" err="1" smtClean="0"/>
            <a:t>indicator</a:t>
          </a:r>
          <a:r>
            <a:rPr lang="pl-PL" sz="1300" dirty="0" smtClean="0"/>
            <a:t> was </a:t>
          </a:r>
          <a:r>
            <a:rPr lang="pl-PL" sz="1300" dirty="0" err="1" smtClean="0"/>
            <a:t>observed</a:t>
          </a:r>
          <a:r>
            <a:rPr lang="pl-PL" sz="1300" dirty="0" smtClean="0"/>
            <a:t> in dolnośląskie (21.6 p.p.)  and i pomorskie (18.7 </a:t>
          </a:r>
          <a:r>
            <a:rPr lang="pl-PL" sz="1300" dirty="0" err="1" smtClean="0"/>
            <a:t>p.p</a:t>
          </a:r>
          <a:r>
            <a:rPr lang="pl-PL" sz="1300" dirty="0" smtClean="0"/>
            <a:t>.) </a:t>
          </a:r>
          <a:r>
            <a:rPr lang="pl-PL" sz="1300" dirty="0" err="1" smtClean="0"/>
            <a:t>voivodeships</a:t>
          </a:r>
          <a:endParaRPr lang="en-GB" sz="1300" b="0" dirty="0"/>
        </a:p>
      </dgm:t>
    </dgm:pt>
    <dgm:pt modelId="{2BAAFA64-E3B6-4D33-9B8E-B40C7A269BC0}" type="parTrans" cxnId="{2B5453D6-3C5D-4790-A3E3-28634215D760}">
      <dgm:prSet/>
      <dgm:spPr/>
      <dgm:t>
        <a:bodyPr/>
        <a:lstStyle/>
        <a:p>
          <a:endParaRPr lang="pl-PL"/>
        </a:p>
      </dgm:t>
    </dgm:pt>
    <dgm:pt modelId="{29DB5245-C672-4F93-ABF8-B73BFC8D70BC}" type="sibTrans" cxnId="{2B5453D6-3C5D-4790-A3E3-28634215D760}">
      <dgm:prSet/>
      <dgm:spPr/>
      <dgm:t>
        <a:bodyPr/>
        <a:lstStyle/>
        <a:p>
          <a:endParaRPr lang="pl-PL"/>
        </a:p>
      </dgm:t>
    </dgm:pt>
    <dgm:pt modelId="{84E79FCD-4BC5-4D13-9EC0-9D5BAFD6376A}">
      <dgm:prSet custT="1"/>
      <dgm:spPr>
        <a:noFill/>
      </dgm:spPr>
      <dgm:t>
        <a:bodyPr/>
        <a:lstStyle/>
        <a:p>
          <a:r>
            <a:rPr lang="pl-PL" sz="1300" dirty="0" smtClean="0"/>
            <a:t>The </a:t>
          </a:r>
          <a:r>
            <a:rPr lang="pl-PL" sz="1300" dirty="0" err="1" smtClean="0"/>
            <a:t>strongest</a:t>
          </a:r>
          <a:r>
            <a:rPr lang="pl-PL" sz="1300" dirty="0" smtClean="0"/>
            <a:t> </a:t>
          </a:r>
          <a:r>
            <a:rPr lang="pl-PL" sz="1300" dirty="0" err="1" smtClean="0"/>
            <a:t>impact</a:t>
          </a:r>
          <a:r>
            <a:rPr lang="pl-PL" sz="1300" dirty="0" smtClean="0"/>
            <a:t> of the </a:t>
          </a:r>
          <a:r>
            <a:rPr lang="pl-PL" sz="1300" dirty="0" err="1" smtClean="0"/>
            <a:t>Cohesion</a:t>
          </a:r>
          <a:r>
            <a:rPr lang="pl-PL" sz="1300" dirty="0" smtClean="0"/>
            <a:t> Policy </a:t>
          </a:r>
          <a:r>
            <a:rPr lang="pl-PL" sz="1300" dirty="0" err="1" smtClean="0"/>
            <a:t>evident</a:t>
          </a:r>
          <a:r>
            <a:rPr lang="pl-PL" sz="1300" dirty="0" smtClean="0"/>
            <a:t> in the warmińsko-mazurskie (3.0 p.p.) and podkarpackim (2.6 </a:t>
          </a:r>
          <a:r>
            <a:rPr lang="pl-PL" sz="1300" dirty="0" err="1" smtClean="0"/>
            <a:t>p.p</a:t>
          </a:r>
          <a:r>
            <a:rPr lang="pl-PL" sz="1300" dirty="0" smtClean="0"/>
            <a:t>.) </a:t>
          </a:r>
          <a:r>
            <a:rPr lang="pl-PL" sz="1300" dirty="0" err="1" smtClean="0"/>
            <a:t>voivodeships</a:t>
          </a:r>
          <a:endParaRPr lang="en-GB" sz="1300" dirty="0"/>
        </a:p>
      </dgm:t>
    </dgm:pt>
    <dgm:pt modelId="{7458FA5C-86B9-4305-9D19-6ACE986E146A}" type="parTrans" cxnId="{FE47CFFD-BE31-4023-9765-6CC1381BDD41}">
      <dgm:prSet/>
      <dgm:spPr/>
      <dgm:t>
        <a:bodyPr/>
        <a:lstStyle/>
        <a:p>
          <a:endParaRPr lang="pl-PL"/>
        </a:p>
      </dgm:t>
    </dgm:pt>
    <dgm:pt modelId="{EB7ACDBC-FA44-491D-BA99-08D3931DC68D}" type="sibTrans" cxnId="{FE47CFFD-BE31-4023-9765-6CC1381BDD41}">
      <dgm:prSet/>
      <dgm:spPr/>
      <dgm:t>
        <a:bodyPr/>
        <a:lstStyle/>
        <a:p>
          <a:endParaRPr lang="pl-PL"/>
        </a:p>
      </dgm:t>
    </dgm:pt>
    <dgm:pt modelId="{B3AB53D8-50BF-4A82-A35B-6713645ACA5D}">
      <dgm:prSet custT="1"/>
      <dgm:spPr>
        <a:noFill/>
      </dgm:spPr>
      <dgm:t>
        <a:bodyPr/>
        <a:lstStyle/>
        <a:p>
          <a:r>
            <a:rPr lang="pl-PL" sz="1300" dirty="0" smtClean="0"/>
            <a:t>On the </a:t>
          </a:r>
          <a:r>
            <a:rPr lang="pl-PL" sz="1300" dirty="0" err="1" smtClean="0"/>
            <a:t>other</a:t>
          </a:r>
          <a:r>
            <a:rPr lang="pl-PL" sz="1300" dirty="0" smtClean="0"/>
            <a:t> </a:t>
          </a:r>
          <a:r>
            <a:rPr lang="pl-PL" sz="1300" dirty="0" err="1" smtClean="0"/>
            <a:t>hand</a:t>
          </a:r>
          <a:r>
            <a:rPr lang="pl-PL" sz="1300" dirty="0" smtClean="0"/>
            <a:t>, the </a:t>
          </a:r>
          <a:r>
            <a:rPr lang="pl-PL" sz="1300" dirty="0" err="1" smtClean="0"/>
            <a:t>Cohesion</a:t>
          </a:r>
          <a:r>
            <a:rPr lang="pl-PL" sz="1300" dirty="0" smtClean="0"/>
            <a:t> </a:t>
          </a:r>
          <a:r>
            <a:rPr lang="pl-PL" sz="1300" dirty="0" err="1" smtClean="0"/>
            <a:t>Policy’s</a:t>
          </a:r>
          <a:r>
            <a:rPr lang="pl-PL" sz="1300" dirty="0" smtClean="0"/>
            <a:t> </a:t>
          </a:r>
          <a:r>
            <a:rPr lang="pl-PL" sz="1300" dirty="0" err="1" smtClean="0"/>
            <a:t>impact</a:t>
          </a:r>
          <a:r>
            <a:rPr lang="pl-PL" sz="1300" dirty="0" smtClean="0"/>
            <a:t> was the </a:t>
          </a:r>
          <a:r>
            <a:rPr lang="pl-PL" sz="1300" dirty="0" err="1" smtClean="0"/>
            <a:t>weakest</a:t>
          </a:r>
          <a:r>
            <a:rPr lang="pl-PL" sz="1300" dirty="0" smtClean="0"/>
            <a:t> in śląskie (1.4 p.p.)  and wielkopolskie (1.5 </a:t>
          </a:r>
          <a:r>
            <a:rPr lang="pl-PL" sz="1300" dirty="0" err="1" smtClean="0"/>
            <a:t>p.p</a:t>
          </a:r>
          <a:r>
            <a:rPr lang="pl-PL" sz="1300" dirty="0" smtClean="0"/>
            <a:t>.). </a:t>
          </a:r>
          <a:r>
            <a:rPr lang="pl-PL" sz="1300" dirty="0" err="1" smtClean="0"/>
            <a:t>voivodeships</a:t>
          </a:r>
          <a:endParaRPr lang="en-GB" sz="1300" dirty="0"/>
        </a:p>
      </dgm:t>
    </dgm:pt>
    <dgm:pt modelId="{82D9CBFF-CF09-4A8E-BBDD-8C3E83B0EAB3}" type="parTrans" cxnId="{A88274AD-5CFC-4660-9363-98FC55D6CB99}">
      <dgm:prSet/>
      <dgm:spPr/>
      <dgm:t>
        <a:bodyPr/>
        <a:lstStyle/>
        <a:p>
          <a:endParaRPr lang="pl-PL"/>
        </a:p>
      </dgm:t>
    </dgm:pt>
    <dgm:pt modelId="{BB5A144D-393C-4875-BBFB-24CDE8B0F5BF}" type="sibTrans" cxnId="{A88274AD-5CFC-4660-9363-98FC55D6CB99}">
      <dgm:prSet/>
      <dgm:spPr/>
      <dgm:t>
        <a:bodyPr/>
        <a:lstStyle/>
        <a:p>
          <a:endParaRPr lang="pl-PL"/>
        </a:p>
      </dgm:t>
    </dgm:pt>
    <dgm:pt modelId="{82806096-4A8E-4BF3-8D8F-B1C12AF02DF4}" type="pres">
      <dgm:prSet presAssocID="{49A3CD48-6F34-4014-8FC4-B9E53F936B2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1389BA6A-5B3D-4289-AD53-DFFE54D8555B}" type="pres">
      <dgm:prSet presAssocID="{6214315B-7EB8-4FAC-A042-F83AC2593862}" presName="node" presStyleLbl="node1" presStyleIdx="0" presStyleCnt="3" custScaleX="11052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6DCD51B-1369-4D12-984F-04D4C96FCB71}" type="pres">
      <dgm:prSet presAssocID="{29DB5245-C672-4F93-ABF8-B73BFC8D70BC}" presName="sibTrans" presStyleCnt="0"/>
      <dgm:spPr/>
      <dgm:t>
        <a:bodyPr/>
        <a:lstStyle/>
        <a:p>
          <a:endParaRPr lang="pl-PL"/>
        </a:p>
      </dgm:t>
    </dgm:pt>
    <dgm:pt modelId="{6EED7BA8-4CCF-45A1-A197-FA83F4C26538}" type="pres">
      <dgm:prSet presAssocID="{84E79FCD-4BC5-4D13-9EC0-9D5BAFD6376A}" presName="node" presStyleLbl="node1" presStyleIdx="1" presStyleCnt="3" custScaleX="110523" custLinFactNeighborX="0" custLinFactNeighborY="605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1FA98E9-F69A-4546-8720-AB72FD1FF183}" type="pres">
      <dgm:prSet presAssocID="{EB7ACDBC-FA44-491D-BA99-08D3931DC68D}" presName="sibTrans" presStyleCnt="0"/>
      <dgm:spPr/>
      <dgm:t>
        <a:bodyPr/>
        <a:lstStyle/>
        <a:p>
          <a:endParaRPr lang="pl-PL"/>
        </a:p>
      </dgm:t>
    </dgm:pt>
    <dgm:pt modelId="{D6EB55B2-66E3-47D4-B110-890313849A09}" type="pres">
      <dgm:prSet presAssocID="{B3AB53D8-50BF-4A82-A35B-6713645ACA5D}" presName="node" presStyleLbl="node1" presStyleIdx="2" presStyleCnt="3" custScaleX="11052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FE47CFFD-BE31-4023-9765-6CC1381BDD41}" srcId="{49A3CD48-6F34-4014-8FC4-B9E53F936B2F}" destId="{84E79FCD-4BC5-4D13-9EC0-9D5BAFD6376A}" srcOrd="1" destOrd="0" parTransId="{7458FA5C-86B9-4305-9D19-6ACE986E146A}" sibTransId="{EB7ACDBC-FA44-491D-BA99-08D3931DC68D}"/>
    <dgm:cxn modelId="{2C208CC8-4F0D-4D25-BE4B-5039582FDF53}" type="presOf" srcId="{49A3CD48-6F34-4014-8FC4-B9E53F936B2F}" destId="{82806096-4A8E-4BF3-8D8F-B1C12AF02DF4}" srcOrd="0" destOrd="0" presId="urn:microsoft.com/office/officeart/2005/8/layout/default"/>
    <dgm:cxn modelId="{A88274AD-5CFC-4660-9363-98FC55D6CB99}" srcId="{49A3CD48-6F34-4014-8FC4-B9E53F936B2F}" destId="{B3AB53D8-50BF-4A82-A35B-6713645ACA5D}" srcOrd="2" destOrd="0" parTransId="{82D9CBFF-CF09-4A8E-BBDD-8C3E83B0EAB3}" sibTransId="{BB5A144D-393C-4875-BBFB-24CDE8B0F5BF}"/>
    <dgm:cxn modelId="{2B5453D6-3C5D-4790-A3E3-28634215D760}" srcId="{49A3CD48-6F34-4014-8FC4-B9E53F936B2F}" destId="{6214315B-7EB8-4FAC-A042-F83AC2593862}" srcOrd="0" destOrd="0" parTransId="{2BAAFA64-E3B6-4D33-9B8E-B40C7A269BC0}" sibTransId="{29DB5245-C672-4F93-ABF8-B73BFC8D70BC}"/>
    <dgm:cxn modelId="{F5EF51BB-DCA5-4A9D-99A6-5726A567FD40}" type="presOf" srcId="{84E79FCD-4BC5-4D13-9EC0-9D5BAFD6376A}" destId="{6EED7BA8-4CCF-45A1-A197-FA83F4C26538}" srcOrd="0" destOrd="0" presId="urn:microsoft.com/office/officeart/2005/8/layout/default"/>
    <dgm:cxn modelId="{2A66DA8A-2754-4073-91D8-B2108BA2E5CC}" type="presOf" srcId="{B3AB53D8-50BF-4A82-A35B-6713645ACA5D}" destId="{D6EB55B2-66E3-47D4-B110-890313849A09}" srcOrd="0" destOrd="0" presId="urn:microsoft.com/office/officeart/2005/8/layout/default"/>
    <dgm:cxn modelId="{4B58BA59-4E95-473F-9297-4A562F33DABD}" type="presOf" srcId="{6214315B-7EB8-4FAC-A042-F83AC2593862}" destId="{1389BA6A-5B3D-4289-AD53-DFFE54D8555B}" srcOrd="0" destOrd="0" presId="urn:microsoft.com/office/officeart/2005/8/layout/default"/>
    <dgm:cxn modelId="{E0B18A4C-AFA3-4859-AB1C-E6A4CCB3279A}" type="presParOf" srcId="{82806096-4A8E-4BF3-8D8F-B1C12AF02DF4}" destId="{1389BA6A-5B3D-4289-AD53-DFFE54D8555B}" srcOrd="0" destOrd="0" presId="urn:microsoft.com/office/officeart/2005/8/layout/default"/>
    <dgm:cxn modelId="{AEDD116A-28D0-404B-9A84-19D91BF64441}" type="presParOf" srcId="{82806096-4A8E-4BF3-8D8F-B1C12AF02DF4}" destId="{46DCD51B-1369-4D12-984F-04D4C96FCB71}" srcOrd="1" destOrd="0" presId="urn:microsoft.com/office/officeart/2005/8/layout/default"/>
    <dgm:cxn modelId="{705FC97B-6FBA-4A84-9049-C3F7A7B5E000}" type="presParOf" srcId="{82806096-4A8E-4BF3-8D8F-B1C12AF02DF4}" destId="{6EED7BA8-4CCF-45A1-A197-FA83F4C26538}" srcOrd="2" destOrd="0" presId="urn:microsoft.com/office/officeart/2005/8/layout/default"/>
    <dgm:cxn modelId="{9A133626-2241-4017-BBE8-28A177AF51D9}" type="presParOf" srcId="{82806096-4A8E-4BF3-8D8F-B1C12AF02DF4}" destId="{41FA98E9-F69A-4546-8720-AB72FD1FF183}" srcOrd="3" destOrd="0" presId="urn:microsoft.com/office/officeart/2005/8/layout/default"/>
    <dgm:cxn modelId="{564FF757-2EB3-4858-839B-34D18B392497}" type="presParOf" srcId="{82806096-4A8E-4BF3-8D8F-B1C12AF02DF4}" destId="{D6EB55B2-66E3-47D4-B110-890313849A09}" srcOrd="4" destOrd="0" presId="urn:microsoft.com/office/officeart/2005/8/layout/defaul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8F01EB00-EB8E-4410-B81B-6A77D16ABFDD}">
      <dgm:prSet custT="1"/>
      <dgm:spPr>
        <a:noFill/>
      </dgm:spPr>
      <dgm:t>
        <a:bodyPr anchor="ctr" anchorCtr="0"/>
        <a:lstStyle/>
        <a:p>
          <a:r>
            <a:rPr lang="pl-PL" sz="1300" b="0" dirty="0" smtClean="0"/>
            <a:t>Upon </a:t>
          </a:r>
          <a:r>
            <a:rPr lang="pl-PL" sz="1300" b="0" dirty="0" err="1" smtClean="0"/>
            <a:t>entering</a:t>
          </a:r>
          <a:r>
            <a:rPr lang="pl-PL" sz="1300" b="0" dirty="0" smtClean="0"/>
            <a:t> the EU Poland </a:t>
          </a:r>
          <a:r>
            <a:rPr lang="pl-PL" sz="1300" b="0" dirty="0" err="1" smtClean="0"/>
            <a:t>exhibited</a:t>
          </a:r>
          <a:r>
            <a:rPr lang="pl-PL" sz="1300" b="0" dirty="0" smtClean="0"/>
            <a:t> the </a:t>
          </a:r>
          <a:r>
            <a:rPr lang="pl-PL" sz="1300" b="0" dirty="0" err="1" smtClean="0"/>
            <a:t>highest</a:t>
          </a:r>
          <a:r>
            <a:rPr lang="pl-PL" sz="1300" b="0" dirty="0" smtClean="0"/>
            <a:t> </a:t>
          </a:r>
          <a:r>
            <a:rPr lang="pl-PL" sz="1300" b="0" dirty="0" err="1" smtClean="0"/>
            <a:t>unemployment</a:t>
          </a:r>
          <a:r>
            <a:rPr lang="pl-PL" sz="1300" b="0" dirty="0" smtClean="0"/>
            <a:t> </a:t>
          </a:r>
          <a:r>
            <a:rPr lang="pl-PL" sz="1300" b="0" dirty="0" err="1" smtClean="0"/>
            <a:t>rate</a:t>
          </a:r>
          <a:r>
            <a:rPr lang="pl-PL" sz="1300" b="0" dirty="0" smtClean="0"/>
            <a:t> in the </a:t>
          </a:r>
          <a:r>
            <a:rPr lang="pl-PL" sz="1300" b="0" dirty="0" err="1" smtClean="0"/>
            <a:t>European</a:t>
          </a:r>
          <a:r>
            <a:rPr lang="pl-PL" sz="1300" b="0" dirty="0" smtClean="0"/>
            <a:t> Union (19.1%). </a:t>
          </a:r>
          <a:br>
            <a:rPr lang="pl-PL" sz="1300" b="0" dirty="0" smtClean="0"/>
          </a:br>
          <a:r>
            <a:rPr lang="pl-PL" sz="1300" b="0" dirty="0" smtClean="0"/>
            <a:t>In the </a:t>
          </a:r>
          <a:r>
            <a:rPr lang="pl-PL" sz="1300" b="0" dirty="0" err="1" smtClean="0"/>
            <a:t>subsequent</a:t>
          </a:r>
          <a:r>
            <a:rPr lang="pl-PL" sz="1300" b="0" dirty="0" smtClean="0"/>
            <a:t> </a:t>
          </a:r>
          <a:r>
            <a:rPr lang="pl-PL" sz="1300" b="0" dirty="0" err="1" smtClean="0"/>
            <a:t>years</a:t>
          </a:r>
          <a:r>
            <a:rPr lang="pl-PL" sz="1300" b="0" dirty="0" smtClean="0"/>
            <a:t> the </a:t>
          </a:r>
          <a:r>
            <a:rPr lang="pl-PL" sz="1300" b="0" dirty="0" err="1" smtClean="0"/>
            <a:t>said</a:t>
          </a:r>
          <a:r>
            <a:rPr lang="pl-PL" sz="1300" b="0" dirty="0" smtClean="0"/>
            <a:t> </a:t>
          </a:r>
          <a:r>
            <a:rPr lang="pl-PL" sz="1300" b="0" dirty="0" err="1" smtClean="0"/>
            <a:t>indicator</a:t>
          </a:r>
          <a:r>
            <a:rPr lang="pl-PL" sz="1300" b="0" dirty="0" smtClean="0"/>
            <a:t> </a:t>
          </a:r>
          <a:r>
            <a:rPr lang="pl-PL" sz="1300" b="0" dirty="0" err="1" smtClean="0"/>
            <a:t>has</a:t>
          </a:r>
          <a:r>
            <a:rPr lang="pl-PL" sz="1300" b="0" dirty="0" smtClean="0"/>
            <a:t> </a:t>
          </a:r>
          <a:r>
            <a:rPr lang="pl-PL" sz="1300" b="0" dirty="0" err="1" smtClean="0"/>
            <a:t>been</a:t>
          </a:r>
          <a:r>
            <a:rPr lang="pl-PL" sz="1300" b="0" dirty="0" smtClean="0"/>
            <a:t> </a:t>
          </a:r>
          <a:r>
            <a:rPr lang="pl-PL" sz="1300" b="0" dirty="0" err="1" smtClean="0"/>
            <a:t>declining</a:t>
          </a:r>
          <a:r>
            <a:rPr lang="pl-PL" sz="1300" b="0" dirty="0" smtClean="0"/>
            <a:t> – down to 3.8% in 2018 r., </a:t>
          </a:r>
          <a:r>
            <a:rPr lang="pl-PL" sz="1300" b="0" dirty="0" err="1" smtClean="0"/>
            <a:t>when</a:t>
          </a:r>
          <a:r>
            <a:rPr lang="pl-PL" sz="1300" b="0" dirty="0" smtClean="0"/>
            <a:t> </a:t>
          </a:r>
          <a:r>
            <a:rPr lang="pl-PL" sz="1300" b="0" dirty="0" err="1" smtClean="0"/>
            <a:t>it</a:t>
          </a:r>
          <a:r>
            <a:rPr lang="pl-PL" sz="1300" b="0" dirty="0" smtClean="0"/>
            <a:t> was by 3 </a:t>
          </a:r>
          <a:r>
            <a:rPr lang="pl-PL" sz="1300" b="0" dirty="0" err="1" smtClean="0"/>
            <a:t>p.p</a:t>
          </a:r>
          <a:r>
            <a:rPr lang="pl-PL" sz="1300" b="0" dirty="0" smtClean="0"/>
            <a:t>. Lower </a:t>
          </a:r>
          <a:r>
            <a:rPr lang="pl-PL" sz="1300" b="0" dirty="0" err="1" smtClean="0"/>
            <a:t>than</a:t>
          </a:r>
          <a:r>
            <a:rPr lang="pl-PL" sz="1300" b="0" dirty="0" smtClean="0"/>
            <a:t> the EU </a:t>
          </a:r>
          <a:r>
            <a:rPr lang="pl-PL" sz="1300" b="0" dirty="0" err="1" smtClean="0"/>
            <a:t>average</a:t>
          </a:r>
          <a:r>
            <a:rPr lang="pl-PL" sz="1300" b="0" dirty="0" smtClean="0"/>
            <a:t> </a:t>
          </a:r>
          <a:r>
            <a:rPr lang="pl-PL" sz="1300" b="0" dirty="0" err="1" smtClean="0"/>
            <a:t>figure</a:t>
          </a:r>
          <a:endParaRPr lang="pl-PL" sz="1300" b="0" dirty="0"/>
        </a:p>
      </dgm:t>
    </dgm:pt>
    <dgm:pt modelId="{3CA514E5-77F0-417C-BF28-1FF26CB496FA}" type="parTrans" cxnId="{C0F33884-2867-4D1B-BE92-BA50F3875E40}">
      <dgm:prSet/>
      <dgm:spPr/>
      <dgm:t>
        <a:bodyPr/>
        <a:lstStyle/>
        <a:p>
          <a:endParaRPr lang="pl-PL"/>
        </a:p>
      </dgm:t>
    </dgm:pt>
    <dgm:pt modelId="{13F5402B-2C23-45C5-810B-C19BA1867185}" type="sibTrans" cxnId="{C0F33884-2867-4D1B-BE92-BA50F3875E40}">
      <dgm:prSet/>
      <dgm:spPr/>
      <dgm:t>
        <a:bodyPr/>
        <a:lstStyle/>
        <a:p>
          <a:endParaRPr lang="pl-PL"/>
        </a:p>
      </dgm:t>
    </dgm:pt>
    <dgm:pt modelId="{8E74956E-63B0-4CA7-AC2E-E284A782D5B4}">
      <dgm:prSet custT="1"/>
      <dgm:spPr>
        <a:noFill/>
      </dgm:spPr>
      <dgm:t>
        <a:bodyPr anchor="ctr" anchorCtr="0"/>
        <a:lstStyle/>
        <a:p>
          <a:r>
            <a:rPr lang="pl-PL" sz="1300" dirty="0" smtClean="0"/>
            <a:t>In 2018 the </a:t>
          </a:r>
          <a:r>
            <a:rPr lang="pl-PL" sz="1300" dirty="0" err="1" smtClean="0"/>
            <a:t>unemployment</a:t>
          </a:r>
          <a:r>
            <a:rPr lang="pl-PL" sz="1300" dirty="0" smtClean="0"/>
            <a:t> </a:t>
          </a:r>
          <a:r>
            <a:rPr lang="pl-PL" sz="1300" dirty="0" err="1" smtClean="0"/>
            <a:t>rate</a:t>
          </a:r>
          <a:r>
            <a:rPr lang="pl-PL" sz="1300" dirty="0" smtClean="0"/>
            <a:t> was 1p.p. </a:t>
          </a:r>
          <a:r>
            <a:rPr lang="pl-PL" sz="1300" dirty="0" err="1" smtClean="0"/>
            <a:t>lower</a:t>
          </a:r>
          <a:r>
            <a:rPr lang="pl-PL" sz="1300" dirty="0" smtClean="0"/>
            <a:t>  </a:t>
          </a:r>
          <a:r>
            <a:rPr lang="pl-PL" sz="1300" dirty="0" err="1" smtClean="0"/>
            <a:t>thanks</a:t>
          </a:r>
          <a:r>
            <a:rPr lang="pl-PL" sz="1300" dirty="0" smtClean="0"/>
            <a:t> to the UE </a:t>
          </a:r>
          <a:r>
            <a:rPr lang="pl-PL" sz="1300" dirty="0" err="1" smtClean="0"/>
            <a:t>funds</a:t>
          </a:r>
          <a:r>
            <a:rPr lang="pl-PL" sz="1300" dirty="0" smtClean="0"/>
            <a:t>. </a:t>
          </a:r>
          <a:endParaRPr lang="pl-PL" sz="1300" dirty="0"/>
        </a:p>
      </dgm:t>
    </dgm:pt>
    <dgm:pt modelId="{424A2339-7EB3-4F89-9594-3795EC5217C5}" type="parTrans" cxnId="{73A9E3D5-E7EA-47FF-BEDC-781E0458E8E3}">
      <dgm:prSet/>
      <dgm:spPr/>
      <dgm:t>
        <a:bodyPr/>
        <a:lstStyle/>
        <a:p>
          <a:endParaRPr lang="pl-PL"/>
        </a:p>
      </dgm:t>
    </dgm:pt>
    <dgm:pt modelId="{4B64DD4C-7620-476F-A2B6-78E9609C50D7}" type="sibTrans" cxnId="{73A9E3D5-E7EA-47FF-BEDC-781E0458E8E3}">
      <dgm:prSet/>
      <dgm:spPr/>
      <dgm:t>
        <a:bodyPr/>
        <a:lstStyle/>
        <a:p>
          <a:endParaRPr lang="pl-PL"/>
        </a:p>
      </dgm:t>
    </dgm:pt>
    <dgm:pt modelId="{8BC44D0C-B86B-4581-A8E1-439BE29F52D5}">
      <dgm:prSet custT="1"/>
      <dgm:spPr>
        <a:noFill/>
      </dgm:spPr>
      <dgm:t>
        <a:bodyPr anchor="ctr" anchorCtr="0"/>
        <a:lstStyle/>
        <a:p>
          <a:r>
            <a:rPr lang="pl-PL" sz="1300" dirty="0" smtClean="0"/>
            <a:t>In </a:t>
          </a:r>
          <a:r>
            <a:rPr lang="pl-PL" sz="1300" dirty="0" err="1" smtClean="0"/>
            <a:t>absolute</a:t>
          </a:r>
          <a:r>
            <a:rPr lang="pl-PL" sz="1300" dirty="0" smtClean="0"/>
            <a:t> </a:t>
          </a:r>
          <a:r>
            <a:rPr lang="pl-PL" sz="1300" dirty="0" err="1" smtClean="0"/>
            <a:t>terms</a:t>
          </a:r>
          <a:r>
            <a:rPr lang="pl-PL" sz="1300" dirty="0" smtClean="0"/>
            <a:t> </a:t>
          </a:r>
          <a:r>
            <a:rPr lang="pl-PL" sz="1300" dirty="0" err="1" smtClean="0"/>
            <a:t>this</a:t>
          </a:r>
          <a:r>
            <a:rPr lang="pl-PL" sz="1300" dirty="0" smtClean="0"/>
            <a:t> </a:t>
          </a:r>
          <a:r>
            <a:rPr lang="pl-PL" sz="1300" dirty="0" err="1" smtClean="0"/>
            <a:t>improvment</a:t>
          </a:r>
          <a:r>
            <a:rPr lang="pl-PL" sz="1300" dirty="0" smtClean="0"/>
            <a:t> </a:t>
          </a:r>
          <a:r>
            <a:rPr lang="pl-PL" sz="1300" dirty="0" err="1" smtClean="0"/>
            <a:t>translates</a:t>
          </a:r>
          <a:r>
            <a:rPr lang="pl-PL" sz="1300" dirty="0" smtClean="0"/>
            <a:t> </a:t>
          </a:r>
          <a:r>
            <a:rPr lang="pl-PL" sz="1300" dirty="0" err="1" smtClean="0"/>
            <a:t>into</a:t>
          </a:r>
          <a:r>
            <a:rPr lang="pl-PL" sz="1300" dirty="0" smtClean="0"/>
            <a:t> the </a:t>
          </a:r>
          <a:r>
            <a:rPr lang="pl-PL" sz="1300" dirty="0" err="1" smtClean="0"/>
            <a:t>number</a:t>
          </a:r>
          <a:r>
            <a:rPr lang="pl-PL" sz="1300" dirty="0" smtClean="0"/>
            <a:t> of </a:t>
          </a:r>
          <a:r>
            <a:rPr lang="pl-PL" sz="1300" dirty="0" err="1" smtClean="0"/>
            <a:t>unemployed</a:t>
          </a:r>
          <a:r>
            <a:rPr lang="pl-PL" sz="1300" dirty="0" smtClean="0"/>
            <a:t> </a:t>
          </a:r>
          <a:r>
            <a:rPr lang="pl-PL" sz="1300" dirty="0" err="1" smtClean="0"/>
            <a:t>being</a:t>
          </a:r>
          <a:r>
            <a:rPr lang="pl-PL" sz="1300" dirty="0" smtClean="0"/>
            <a:t> </a:t>
          </a:r>
          <a:r>
            <a:rPr lang="pl-PL" sz="1300" dirty="0" err="1" smtClean="0"/>
            <a:t>lower</a:t>
          </a:r>
          <a:r>
            <a:rPr lang="pl-PL" sz="1300" dirty="0" smtClean="0"/>
            <a:t> by </a:t>
          </a:r>
          <a:r>
            <a:rPr lang="pl-PL" sz="1300" dirty="0" err="1" smtClean="0"/>
            <a:t>about</a:t>
          </a:r>
          <a:r>
            <a:rPr lang="pl-PL" sz="1300" dirty="0" smtClean="0"/>
            <a:t> 400 </a:t>
          </a:r>
          <a:r>
            <a:rPr lang="pl-PL" sz="1300" dirty="0" err="1" smtClean="0"/>
            <a:t>thousand</a:t>
          </a:r>
          <a:endParaRPr lang="pl-PL" sz="1300" dirty="0"/>
        </a:p>
      </dgm:t>
    </dgm:pt>
    <dgm:pt modelId="{4224DA02-6001-4750-9235-33D35AD3B8CD}" type="parTrans" cxnId="{68754AF7-CBFC-4FF3-8A0D-A379D8256A05}">
      <dgm:prSet/>
      <dgm:spPr/>
      <dgm:t>
        <a:bodyPr/>
        <a:lstStyle/>
        <a:p>
          <a:endParaRPr lang="pl-PL"/>
        </a:p>
      </dgm:t>
    </dgm:pt>
    <dgm:pt modelId="{DCD43439-2176-4AA7-BCB4-2E017BD908A6}" type="sibTrans" cxnId="{68754AF7-CBFC-4FF3-8A0D-A379D8256A05}">
      <dgm:prSet/>
      <dgm:spPr/>
      <dgm:t>
        <a:bodyPr/>
        <a:lstStyle/>
        <a:p>
          <a:endParaRPr lang="pl-PL"/>
        </a:p>
      </dgm:t>
    </dgm:pt>
    <dgm:pt modelId="{673D1A05-53A6-46BC-AD0D-6013EE6AD1B4}" type="pres">
      <dgm:prSet presAssocID="{49A3CD48-6F34-4014-8FC4-B9E53F936B2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E9622BEE-B03D-4ACC-B651-3FD523F64150}" type="pres">
      <dgm:prSet presAssocID="{8F01EB00-EB8E-4410-B81B-6A77D16ABFDD}" presName="thickLine" presStyleLbl="alignNode1" presStyleIdx="0" presStyleCnt="3"/>
      <dgm:spPr/>
    </dgm:pt>
    <dgm:pt modelId="{0E73474D-E2E8-4A89-B218-4C63994AE4C6}" type="pres">
      <dgm:prSet presAssocID="{8F01EB00-EB8E-4410-B81B-6A77D16ABFDD}" presName="horz1" presStyleCnt="0"/>
      <dgm:spPr/>
    </dgm:pt>
    <dgm:pt modelId="{40F31636-F1EB-45B3-A150-7309914722A6}" type="pres">
      <dgm:prSet presAssocID="{8F01EB00-EB8E-4410-B81B-6A77D16ABFDD}" presName="tx1" presStyleLbl="revTx" presStyleIdx="0" presStyleCnt="3" custScaleY="119232"/>
      <dgm:spPr/>
      <dgm:t>
        <a:bodyPr/>
        <a:lstStyle/>
        <a:p>
          <a:endParaRPr lang="pl-PL"/>
        </a:p>
      </dgm:t>
    </dgm:pt>
    <dgm:pt modelId="{70B9FDA4-998B-4866-A499-75468E15C0DC}" type="pres">
      <dgm:prSet presAssocID="{8F01EB00-EB8E-4410-B81B-6A77D16ABFDD}" presName="vert1" presStyleCnt="0"/>
      <dgm:spPr/>
    </dgm:pt>
    <dgm:pt modelId="{305B47D4-BFDE-47DE-BC45-F87387DF9276}" type="pres">
      <dgm:prSet presAssocID="{8E74956E-63B0-4CA7-AC2E-E284A782D5B4}" presName="thickLine" presStyleLbl="alignNode1" presStyleIdx="1" presStyleCnt="3"/>
      <dgm:spPr/>
    </dgm:pt>
    <dgm:pt modelId="{5AC8AFDC-AD3C-45E6-BCC0-BF7520A5E5D3}" type="pres">
      <dgm:prSet presAssocID="{8E74956E-63B0-4CA7-AC2E-E284A782D5B4}" presName="horz1" presStyleCnt="0"/>
      <dgm:spPr/>
    </dgm:pt>
    <dgm:pt modelId="{35F58D0A-6B8B-41B8-BC62-2D1ED4BBAB0B}" type="pres">
      <dgm:prSet presAssocID="{8E74956E-63B0-4CA7-AC2E-E284A782D5B4}" presName="tx1" presStyleLbl="revTx" presStyleIdx="1" presStyleCnt="3" custScaleY="59490"/>
      <dgm:spPr/>
      <dgm:t>
        <a:bodyPr/>
        <a:lstStyle/>
        <a:p>
          <a:endParaRPr lang="pl-PL"/>
        </a:p>
      </dgm:t>
    </dgm:pt>
    <dgm:pt modelId="{79DD4489-7541-4DFD-BF71-72E7C7C11500}" type="pres">
      <dgm:prSet presAssocID="{8E74956E-63B0-4CA7-AC2E-E284A782D5B4}" presName="vert1" presStyleCnt="0"/>
      <dgm:spPr/>
    </dgm:pt>
    <dgm:pt modelId="{EA89BB29-C9CA-4350-A1A5-509ADBE11D4A}" type="pres">
      <dgm:prSet presAssocID="{8BC44D0C-B86B-4581-A8E1-439BE29F52D5}" presName="thickLine" presStyleLbl="alignNode1" presStyleIdx="2" presStyleCnt="3"/>
      <dgm:spPr/>
    </dgm:pt>
    <dgm:pt modelId="{938BDCBD-10BF-4095-B2CD-60D797F2191D}" type="pres">
      <dgm:prSet presAssocID="{8BC44D0C-B86B-4581-A8E1-439BE29F52D5}" presName="horz1" presStyleCnt="0"/>
      <dgm:spPr/>
    </dgm:pt>
    <dgm:pt modelId="{9DC62BE2-300E-4B2E-BB51-24BEB2B5A73C}" type="pres">
      <dgm:prSet presAssocID="{8BC44D0C-B86B-4581-A8E1-439BE29F52D5}" presName="tx1" presStyleLbl="revTx" presStyleIdx="2" presStyleCnt="3"/>
      <dgm:spPr/>
      <dgm:t>
        <a:bodyPr/>
        <a:lstStyle/>
        <a:p>
          <a:endParaRPr lang="pl-PL"/>
        </a:p>
      </dgm:t>
    </dgm:pt>
    <dgm:pt modelId="{5E00ADBD-BE47-4A15-A842-D4A8A74F1C01}" type="pres">
      <dgm:prSet presAssocID="{8BC44D0C-B86B-4581-A8E1-439BE29F52D5}" presName="vert1" presStyleCnt="0"/>
      <dgm:spPr/>
    </dgm:pt>
  </dgm:ptLst>
  <dgm:cxnLst>
    <dgm:cxn modelId="{73A9E3D5-E7EA-47FF-BEDC-781E0458E8E3}" srcId="{49A3CD48-6F34-4014-8FC4-B9E53F936B2F}" destId="{8E74956E-63B0-4CA7-AC2E-E284A782D5B4}" srcOrd="1" destOrd="0" parTransId="{424A2339-7EB3-4F89-9594-3795EC5217C5}" sibTransId="{4B64DD4C-7620-476F-A2B6-78E9609C50D7}"/>
    <dgm:cxn modelId="{E649A643-ECC7-4A1B-8A90-D9BC68F3111A}" type="presOf" srcId="{8BC44D0C-B86B-4581-A8E1-439BE29F52D5}" destId="{9DC62BE2-300E-4B2E-BB51-24BEB2B5A73C}" srcOrd="0" destOrd="0" presId="urn:microsoft.com/office/officeart/2008/layout/LinedList"/>
    <dgm:cxn modelId="{68754AF7-CBFC-4FF3-8A0D-A379D8256A05}" srcId="{49A3CD48-6F34-4014-8FC4-B9E53F936B2F}" destId="{8BC44D0C-B86B-4581-A8E1-439BE29F52D5}" srcOrd="2" destOrd="0" parTransId="{4224DA02-6001-4750-9235-33D35AD3B8CD}" sibTransId="{DCD43439-2176-4AA7-BCB4-2E017BD908A6}"/>
    <dgm:cxn modelId="{BCBCD0F8-60D4-4E23-8EC6-638AFC33D0F8}" type="presOf" srcId="{49A3CD48-6F34-4014-8FC4-B9E53F936B2F}" destId="{673D1A05-53A6-46BC-AD0D-6013EE6AD1B4}" srcOrd="0" destOrd="0" presId="urn:microsoft.com/office/officeart/2008/layout/LinedList"/>
    <dgm:cxn modelId="{34A24B59-C493-4F56-B4CD-44412E072BF3}" type="presOf" srcId="{8E74956E-63B0-4CA7-AC2E-E284A782D5B4}" destId="{35F58D0A-6B8B-41B8-BC62-2D1ED4BBAB0B}" srcOrd="0" destOrd="0" presId="urn:microsoft.com/office/officeart/2008/layout/LinedList"/>
    <dgm:cxn modelId="{C0F33884-2867-4D1B-BE92-BA50F3875E40}" srcId="{49A3CD48-6F34-4014-8FC4-B9E53F936B2F}" destId="{8F01EB00-EB8E-4410-B81B-6A77D16ABFDD}" srcOrd="0" destOrd="0" parTransId="{3CA514E5-77F0-417C-BF28-1FF26CB496FA}" sibTransId="{13F5402B-2C23-45C5-810B-C19BA1867185}"/>
    <dgm:cxn modelId="{86C8585C-AE45-44A9-A7E6-74EE26EAE984}" type="presOf" srcId="{8F01EB00-EB8E-4410-B81B-6A77D16ABFDD}" destId="{40F31636-F1EB-45B3-A150-7309914722A6}" srcOrd="0" destOrd="0" presId="urn:microsoft.com/office/officeart/2008/layout/LinedList"/>
    <dgm:cxn modelId="{8CC0BD2D-339C-43D9-AD3E-5FE4468C5220}" type="presParOf" srcId="{673D1A05-53A6-46BC-AD0D-6013EE6AD1B4}" destId="{E9622BEE-B03D-4ACC-B651-3FD523F64150}" srcOrd="0" destOrd="0" presId="urn:microsoft.com/office/officeart/2008/layout/LinedList"/>
    <dgm:cxn modelId="{D250D6D9-A881-4EE2-9D9D-D1B5BDCD65CB}" type="presParOf" srcId="{673D1A05-53A6-46BC-AD0D-6013EE6AD1B4}" destId="{0E73474D-E2E8-4A89-B218-4C63994AE4C6}" srcOrd="1" destOrd="0" presId="urn:microsoft.com/office/officeart/2008/layout/LinedList"/>
    <dgm:cxn modelId="{AB2AF873-2AAC-4024-AFD0-39DCEFD39BAC}" type="presParOf" srcId="{0E73474D-E2E8-4A89-B218-4C63994AE4C6}" destId="{40F31636-F1EB-45B3-A150-7309914722A6}" srcOrd="0" destOrd="0" presId="urn:microsoft.com/office/officeart/2008/layout/LinedList"/>
    <dgm:cxn modelId="{0B6A62EB-6602-4703-80D3-195F571175CD}" type="presParOf" srcId="{0E73474D-E2E8-4A89-B218-4C63994AE4C6}" destId="{70B9FDA4-998B-4866-A499-75468E15C0DC}" srcOrd="1" destOrd="0" presId="urn:microsoft.com/office/officeart/2008/layout/LinedList"/>
    <dgm:cxn modelId="{451841C5-DF84-46FA-9993-D0636DD75233}" type="presParOf" srcId="{673D1A05-53A6-46BC-AD0D-6013EE6AD1B4}" destId="{305B47D4-BFDE-47DE-BC45-F87387DF9276}" srcOrd="2" destOrd="0" presId="urn:microsoft.com/office/officeart/2008/layout/LinedList"/>
    <dgm:cxn modelId="{0A231595-DE03-4DFF-87D7-36D9ADF747D0}" type="presParOf" srcId="{673D1A05-53A6-46BC-AD0D-6013EE6AD1B4}" destId="{5AC8AFDC-AD3C-45E6-BCC0-BF7520A5E5D3}" srcOrd="3" destOrd="0" presId="urn:microsoft.com/office/officeart/2008/layout/LinedList"/>
    <dgm:cxn modelId="{27CF2070-D1D2-4FC9-BD15-43EA0C350B94}" type="presParOf" srcId="{5AC8AFDC-AD3C-45E6-BCC0-BF7520A5E5D3}" destId="{35F58D0A-6B8B-41B8-BC62-2D1ED4BBAB0B}" srcOrd="0" destOrd="0" presId="urn:microsoft.com/office/officeart/2008/layout/LinedList"/>
    <dgm:cxn modelId="{68E72829-131C-4869-824B-D3762947BA1F}" type="presParOf" srcId="{5AC8AFDC-AD3C-45E6-BCC0-BF7520A5E5D3}" destId="{79DD4489-7541-4DFD-BF71-72E7C7C11500}" srcOrd="1" destOrd="0" presId="urn:microsoft.com/office/officeart/2008/layout/LinedList"/>
    <dgm:cxn modelId="{77BDBDFC-8C3F-4F7E-BC1B-08198FDAE520}" type="presParOf" srcId="{673D1A05-53A6-46BC-AD0D-6013EE6AD1B4}" destId="{EA89BB29-C9CA-4350-A1A5-509ADBE11D4A}" srcOrd="4" destOrd="0" presId="urn:microsoft.com/office/officeart/2008/layout/LinedList"/>
    <dgm:cxn modelId="{95049725-E652-4615-ACD1-26D952F69C3D}" type="presParOf" srcId="{673D1A05-53A6-46BC-AD0D-6013EE6AD1B4}" destId="{938BDCBD-10BF-4095-B2CD-60D797F2191D}" srcOrd="5" destOrd="0" presId="urn:microsoft.com/office/officeart/2008/layout/LinedList"/>
    <dgm:cxn modelId="{650FDB4E-8D15-4A42-A2F5-A8D1FAC63877}" type="presParOf" srcId="{938BDCBD-10BF-4095-B2CD-60D797F2191D}" destId="{9DC62BE2-300E-4B2E-BB51-24BEB2B5A73C}" srcOrd="0" destOrd="0" presId="urn:microsoft.com/office/officeart/2008/layout/LinedList"/>
    <dgm:cxn modelId="{92632484-6F8C-4C99-BF7D-DB13819517C0}" type="presParOf" srcId="{938BDCBD-10BF-4095-B2CD-60D797F2191D}" destId="{5E00ADBD-BE47-4A15-A842-D4A8A74F1C01}" srcOrd="1" destOrd="0" presId="urn:microsoft.com/office/officeart/2008/layout/Lin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5/8/layout/defaul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6214315B-7EB8-4FAC-A042-F83AC2593862}">
      <dgm:prSet custT="1"/>
      <dgm:spPr>
        <a:noFill/>
      </dgm:spPr>
      <dgm:t>
        <a:bodyPr/>
        <a:lstStyle/>
        <a:p>
          <a:r>
            <a:rPr lang="pl-PL" sz="1300" dirty="0" smtClean="0"/>
            <a:t>At the </a:t>
          </a:r>
          <a:r>
            <a:rPr lang="pl-PL" sz="1300" dirty="0" err="1" smtClean="0"/>
            <a:t>regional</a:t>
          </a:r>
          <a:r>
            <a:rPr lang="pl-PL" sz="1300" dirty="0" smtClean="0"/>
            <a:t> </a:t>
          </a:r>
          <a:r>
            <a:rPr lang="pl-PL" sz="1300" dirty="0" err="1" smtClean="0"/>
            <a:t>level</a:t>
          </a:r>
          <a:r>
            <a:rPr lang="pl-PL" sz="1300" dirty="0" smtClean="0"/>
            <a:t> the </a:t>
          </a:r>
          <a:r>
            <a:rPr lang="pl-PL" sz="1300" dirty="0" err="1" smtClean="0"/>
            <a:t>highest</a:t>
          </a:r>
          <a:r>
            <a:rPr lang="pl-PL" sz="1300" dirty="0" smtClean="0"/>
            <a:t> </a:t>
          </a:r>
          <a:r>
            <a:rPr lang="pl-PL" sz="1300" dirty="0" err="1" smtClean="0"/>
            <a:t>unemployment</a:t>
          </a:r>
          <a:r>
            <a:rPr lang="pl-PL" sz="1300" dirty="0" smtClean="0"/>
            <a:t> </a:t>
          </a:r>
          <a:r>
            <a:rPr lang="pl-PL" sz="1300" dirty="0" err="1" smtClean="0"/>
            <a:t>rate</a:t>
          </a:r>
          <a:r>
            <a:rPr lang="pl-PL" sz="1300" dirty="0" smtClean="0"/>
            <a:t> in 2018 was </a:t>
          </a:r>
          <a:r>
            <a:rPr lang="pl-PL" sz="1300" dirty="0" err="1" smtClean="0"/>
            <a:t>recorded</a:t>
          </a:r>
          <a:r>
            <a:rPr lang="pl-PL" sz="1300" dirty="0" smtClean="0"/>
            <a:t> in podkarpackie (6.5%) and lubelskie (6.3%) </a:t>
          </a:r>
          <a:r>
            <a:rPr lang="pl-PL" sz="1300" dirty="0" err="1" smtClean="0"/>
            <a:t>voivodeships</a:t>
          </a:r>
          <a:endParaRPr lang="en-GB" sz="1300" b="0" dirty="0"/>
        </a:p>
      </dgm:t>
    </dgm:pt>
    <dgm:pt modelId="{2BAAFA64-E3B6-4D33-9B8E-B40C7A269BC0}" type="parTrans" cxnId="{2B5453D6-3C5D-4790-A3E3-28634215D760}">
      <dgm:prSet/>
      <dgm:spPr/>
      <dgm:t>
        <a:bodyPr/>
        <a:lstStyle/>
        <a:p>
          <a:endParaRPr lang="pl-PL"/>
        </a:p>
      </dgm:t>
    </dgm:pt>
    <dgm:pt modelId="{29DB5245-C672-4F93-ABF8-B73BFC8D70BC}" type="sibTrans" cxnId="{2B5453D6-3C5D-4790-A3E3-28634215D760}">
      <dgm:prSet/>
      <dgm:spPr/>
      <dgm:t>
        <a:bodyPr/>
        <a:lstStyle/>
        <a:p>
          <a:endParaRPr lang="pl-PL"/>
        </a:p>
      </dgm:t>
    </dgm:pt>
    <dgm:pt modelId="{84E79FCD-4BC5-4D13-9EC0-9D5BAFD6376A}">
      <dgm:prSet custT="1"/>
      <dgm:spPr>
        <a:noFill/>
      </dgm:spPr>
      <dgm:t>
        <a:bodyPr/>
        <a:lstStyle/>
        <a:p>
          <a:r>
            <a:rPr lang="pl-PL" sz="1300" dirty="0" smtClean="0"/>
            <a:t>The </a:t>
          </a:r>
          <a:r>
            <a:rPr lang="pl-PL" sz="1300" dirty="0" err="1" smtClean="0"/>
            <a:t>strongest</a:t>
          </a:r>
          <a:r>
            <a:rPr lang="pl-PL" sz="1300" dirty="0" smtClean="0"/>
            <a:t> </a:t>
          </a:r>
          <a:r>
            <a:rPr lang="pl-PL" sz="1300" dirty="0" err="1" smtClean="0"/>
            <a:t>impact</a:t>
          </a:r>
          <a:r>
            <a:rPr lang="pl-PL" sz="1300" dirty="0" smtClean="0"/>
            <a:t> of the </a:t>
          </a:r>
          <a:r>
            <a:rPr lang="pl-PL" sz="1300" dirty="0" err="1" smtClean="0"/>
            <a:t>Cohesion</a:t>
          </a:r>
          <a:r>
            <a:rPr lang="pl-PL" sz="1300" dirty="0" smtClean="0"/>
            <a:t> Policy </a:t>
          </a:r>
          <a:r>
            <a:rPr lang="pl-PL" sz="1300" dirty="0" err="1" smtClean="0"/>
            <a:t>ascertained</a:t>
          </a:r>
          <a:r>
            <a:rPr lang="pl-PL" sz="1300" dirty="0" smtClean="0"/>
            <a:t> in the </a:t>
          </a:r>
          <a:r>
            <a:rPr lang="pl-PL" sz="1300" dirty="0" err="1" smtClean="0"/>
            <a:t>case</a:t>
          </a:r>
          <a:r>
            <a:rPr lang="pl-PL" sz="1300" dirty="0" smtClean="0"/>
            <a:t> of warmińsko-mazurskie (1.7 </a:t>
          </a:r>
          <a:r>
            <a:rPr lang="pl-PL" sz="1300" dirty="0" err="1" smtClean="0"/>
            <a:t>p.p</a:t>
          </a:r>
          <a:r>
            <a:rPr lang="pl-PL" sz="1300" dirty="0" smtClean="0"/>
            <a:t>. </a:t>
          </a:r>
          <a:r>
            <a:rPr lang="pl-PL" sz="1300" dirty="0" err="1" smtClean="0"/>
            <a:t>reduction</a:t>
          </a:r>
          <a:r>
            <a:rPr lang="pl-PL" sz="1300" dirty="0" smtClean="0"/>
            <a:t>) and podkarpackie (1.4 </a:t>
          </a:r>
          <a:r>
            <a:rPr lang="pl-PL" sz="1300" dirty="0" err="1" smtClean="0"/>
            <a:t>p.p</a:t>
          </a:r>
          <a:r>
            <a:rPr lang="pl-PL" sz="1300" dirty="0" smtClean="0"/>
            <a:t>. </a:t>
          </a:r>
          <a:r>
            <a:rPr lang="pl-PL" sz="1300" dirty="0" err="1" smtClean="0"/>
            <a:t>reduction</a:t>
          </a:r>
          <a:r>
            <a:rPr lang="pl-PL" sz="1300" dirty="0" smtClean="0"/>
            <a:t>) </a:t>
          </a:r>
          <a:r>
            <a:rPr lang="pl-PL" sz="1300" dirty="0" err="1" smtClean="0"/>
            <a:t>voivodeships</a:t>
          </a:r>
          <a:endParaRPr lang="en-GB" sz="1300" dirty="0"/>
        </a:p>
      </dgm:t>
    </dgm:pt>
    <dgm:pt modelId="{7458FA5C-86B9-4305-9D19-6ACE986E146A}" type="parTrans" cxnId="{FE47CFFD-BE31-4023-9765-6CC1381BDD41}">
      <dgm:prSet/>
      <dgm:spPr/>
      <dgm:t>
        <a:bodyPr/>
        <a:lstStyle/>
        <a:p>
          <a:endParaRPr lang="pl-PL"/>
        </a:p>
      </dgm:t>
    </dgm:pt>
    <dgm:pt modelId="{EB7ACDBC-FA44-491D-BA99-08D3931DC68D}" type="sibTrans" cxnId="{FE47CFFD-BE31-4023-9765-6CC1381BDD41}">
      <dgm:prSet/>
      <dgm:spPr/>
      <dgm:t>
        <a:bodyPr/>
        <a:lstStyle/>
        <a:p>
          <a:endParaRPr lang="pl-PL"/>
        </a:p>
      </dgm:t>
    </dgm:pt>
    <dgm:pt modelId="{B3AB53D8-50BF-4A82-A35B-6713645ACA5D}">
      <dgm:prSet custT="1"/>
      <dgm:spPr>
        <a:noFill/>
      </dgm:spPr>
      <dgm:t>
        <a:bodyPr/>
        <a:lstStyle/>
        <a:p>
          <a:r>
            <a:rPr lang="pl-PL" sz="1300" dirty="0" smtClean="0"/>
            <a:t>The </a:t>
          </a:r>
          <a:r>
            <a:rPr lang="pl-PL" sz="1300" dirty="0" err="1" smtClean="0"/>
            <a:t>weakest</a:t>
          </a:r>
          <a:r>
            <a:rPr lang="pl-PL" sz="1300" dirty="0" smtClean="0"/>
            <a:t> </a:t>
          </a:r>
          <a:r>
            <a:rPr lang="pl-PL" sz="1300" dirty="0" err="1" smtClean="0"/>
            <a:t>impact</a:t>
          </a:r>
          <a:r>
            <a:rPr lang="pl-PL" sz="1300" dirty="0" smtClean="0"/>
            <a:t> on the </a:t>
          </a:r>
          <a:r>
            <a:rPr lang="pl-PL" sz="1300" dirty="0" err="1" smtClean="0"/>
            <a:t>analyzed</a:t>
          </a:r>
          <a:r>
            <a:rPr lang="pl-PL" sz="1300" dirty="0" smtClean="0"/>
            <a:t> </a:t>
          </a:r>
          <a:r>
            <a:rPr lang="pl-PL" sz="1300" dirty="0" err="1" smtClean="0"/>
            <a:t>indicator</a:t>
          </a:r>
          <a:r>
            <a:rPr lang="pl-PL" sz="1300" dirty="0" smtClean="0"/>
            <a:t> </a:t>
          </a:r>
          <a:r>
            <a:rPr lang="pl-PL" sz="1300" dirty="0" err="1" smtClean="0"/>
            <a:t>recorded</a:t>
          </a:r>
          <a:r>
            <a:rPr lang="pl-PL" sz="1300" dirty="0" smtClean="0"/>
            <a:t> in wielkopolskie (0.7 p.p.) </a:t>
          </a:r>
          <a:br>
            <a:rPr lang="pl-PL" sz="1300" dirty="0" smtClean="0"/>
          </a:br>
          <a:r>
            <a:rPr lang="pl-PL" sz="1300" dirty="0" smtClean="0"/>
            <a:t>and śląskie (0,8 </a:t>
          </a:r>
          <a:r>
            <a:rPr lang="pl-PL" sz="1300" dirty="0" err="1" smtClean="0"/>
            <a:t>p.p</a:t>
          </a:r>
          <a:r>
            <a:rPr lang="pl-PL" sz="1300" dirty="0" smtClean="0"/>
            <a:t>.) </a:t>
          </a:r>
          <a:r>
            <a:rPr lang="pl-PL" sz="1300" dirty="0" err="1" smtClean="0"/>
            <a:t>voivodeships</a:t>
          </a:r>
          <a:endParaRPr lang="en-GB" sz="1300" dirty="0"/>
        </a:p>
      </dgm:t>
    </dgm:pt>
    <dgm:pt modelId="{82D9CBFF-CF09-4A8E-BBDD-8C3E83B0EAB3}" type="parTrans" cxnId="{A88274AD-5CFC-4660-9363-98FC55D6CB99}">
      <dgm:prSet/>
      <dgm:spPr/>
      <dgm:t>
        <a:bodyPr/>
        <a:lstStyle/>
        <a:p>
          <a:endParaRPr lang="pl-PL"/>
        </a:p>
      </dgm:t>
    </dgm:pt>
    <dgm:pt modelId="{BB5A144D-393C-4875-BBFB-24CDE8B0F5BF}" type="sibTrans" cxnId="{A88274AD-5CFC-4660-9363-98FC55D6CB99}">
      <dgm:prSet/>
      <dgm:spPr/>
      <dgm:t>
        <a:bodyPr/>
        <a:lstStyle/>
        <a:p>
          <a:endParaRPr lang="pl-PL"/>
        </a:p>
      </dgm:t>
    </dgm:pt>
    <dgm:pt modelId="{82806096-4A8E-4BF3-8D8F-B1C12AF02DF4}" type="pres">
      <dgm:prSet presAssocID="{49A3CD48-6F34-4014-8FC4-B9E53F936B2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1389BA6A-5B3D-4289-AD53-DFFE54D8555B}" type="pres">
      <dgm:prSet presAssocID="{6214315B-7EB8-4FAC-A042-F83AC2593862}" presName="node" presStyleLbl="node1" presStyleIdx="0" presStyleCnt="3" custScaleX="11052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6DCD51B-1369-4D12-984F-04D4C96FCB71}" type="pres">
      <dgm:prSet presAssocID="{29DB5245-C672-4F93-ABF8-B73BFC8D70BC}" presName="sibTrans" presStyleCnt="0"/>
      <dgm:spPr/>
      <dgm:t>
        <a:bodyPr/>
        <a:lstStyle/>
        <a:p>
          <a:endParaRPr lang="pl-PL"/>
        </a:p>
      </dgm:t>
    </dgm:pt>
    <dgm:pt modelId="{6EED7BA8-4CCF-45A1-A197-FA83F4C26538}" type="pres">
      <dgm:prSet presAssocID="{84E79FCD-4BC5-4D13-9EC0-9D5BAFD6376A}" presName="node" presStyleLbl="node1" presStyleIdx="1" presStyleCnt="3" custScaleX="11052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1FA98E9-F69A-4546-8720-AB72FD1FF183}" type="pres">
      <dgm:prSet presAssocID="{EB7ACDBC-FA44-491D-BA99-08D3931DC68D}" presName="sibTrans" presStyleCnt="0"/>
      <dgm:spPr/>
      <dgm:t>
        <a:bodyPr/>
        <a:lstStyle/>
        <a:p>
          <a:endParaRPr lang="pl-PL"/>
        </a:p>
      </dgm:t>
    </dgm:pt>
    <dgm:pt modelId="{D6EB55B2-66E3-47D4-B110-890313849A09}" type="pres">
      <dgm:prSet presAssocID="{B3AB53D8-50BF-4A82-A35B-6713645ACA5D}" presName="node" presStyleLbl="node1" presStyleIdx="2" presStyleCnt="3" custScaleX="11052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FE47CFFD-BE31-4023-9765-6CC1381BDD41}" srcId="{49A3CD48-6F34-4014-8FC4-B9E53F936B2F}" destId="{84E79FCD-4BC5-4D13-9EC0-9D5BAFD6376A}" srcOrd="1" destOrd="0" parTransId="{7458FA5C-86B9-4305-9D19-6ACE986E146A}" sibTransId="{EB7ACDBC-FA44-491D-BA99-08D3931DC68D}"/>
    <dgm:cxn modelId="{2C208CC8-4F0D-4D25-BE4B-5039582FDF53}" type="presOf" srcId="{49A3CD48-6F34-4014-8FC4-B9E53F936B2F}" destId="{82806096-4A8E-4BF3-8D8F-B1C12AF02DF4}" srcOrd="0" destOrd="0" presId="urn:microsoft.com/office/officeart/2005/8/layout/default"/>
    <dgm:cxn modelId="{A88274AD-5CFC-4660-9363-98FC55D6CB99}" srcId="{49A3CD48-6F34-4014-8FC4-B9E53F936B2F}" destId="{B3AB53D8-50BF-4A82-A35B-6713645ACA5D}" srcOrd="2" destOrd="0" parTransId="{82D9CBFF-CF09-4A8E-BBDD-8C3E83B0EAB3}" sibTransId="{BB5A144D-393C-4875-BBFB-24CDE8B0F5BF}"/>
    <dgm:cxn modelId="{2B5453D6-3C5D-4790-A3E3-28634215D760}" srcId="{49A3CD48-6F34-4014-8FC4-B9E53F936B2F}" destId="{6214315B-7EB8-4FAC-A042-F83AC2593862}" srcOrd="0" destOrd="0" parTransId="{2BAAFA64-E3B6-4D33-9B8E-B40C7A269BC0}" sibTransId="{29DB5245-C672-4F93-ABF8-B73BFC8D70BC}"/>
    <dgm:cxn modelId="{F5EF51BB-DCA5-4A9D-99A6-5726A567FD40}" type="presOf" srcId="{84E79FCD-4BC5-4D13-9EC0-9D5BAFD6376A}" destId="{6EED7BA8-4CCF-45A1-A197-FA83F4C26538}" srcOrd="0" destOrd="0" presId="urn:microsoft.com/office/officeart/2005/8/layout/default"/>
    <dgm:cxn modelId="{2A66DA8A-2754-4073-91D8-B2108BA2E5CC}" type="presOf" srcId="{B3AB53D8-50BF-4A82-A35B-6713645ACA5D}" destId="{D6EB55B2-66E3-47D4-B110-890313849A09}" srcOrd="0" destOrd="0" presId="urn:microsoft.com/office/officeart/2005/8/layout/default"/>
    <dgm:cxn modelId="{4B58BA59-4E95-473F-9297-4A562F33DABD}" type="presOf" srcId="{6214315B-7EB8-4FAC-A042-F83AC2593862}" destId="{1389BA6A-5B3D-4289-AD53-DFFE54D8555B}" srcOrd="0" destOrd="0" presId="urn:microsoft.com/office/officeart/2005/8/layout/default"/>
    <dgm:cxn modelId="{E0B18A4C-AFA3-4859-AB1C-E6A4CCB3279A}" type="presParOf" srcId="{82806096-4A8E-4BF3-8D8F-B1C12AF02DF4}" destId="{1389BA6A-5B3D-4289-AD53-DFFE54D8555B}" srcOrd="0" destOrd="0" presId="urn:microsoft.com/office/officeart/2005/8/layout/default"/>
    <dgm:cxn modelId="{AEDD116A-28D0-404B-9A84-19D91BF64441}" type="presParOf" srcId="{82806096-4A8E-4BF3-8D8F-B1C12AF02DF4}" destId="{46DCD51B-1369-4D12-984F-04D4C96FCB71}" srcOrd="1" destOrd="0" presId="urn:microsoft.com/office/officeart/2005/8/layout/default"/>
    <dgm:cxn modelId="{705FC97B-6FBA-4A84-9049-C3F7A7B5E000}" type="presParOf" srcId="{82806096-4A8E-4BF3-8D8F-B1C12AF02DF4}" destId="{6EED7BA8-4CCF-45A1-A197-FA83F4C26538}" srcOrd="2" destOrd="0" presId="urn:microsoft.com/office/officeart/2005/8/layout/default"/>
    <dgm:cxn modelId="{9A133626-2241-4017-BBE8-28A177AF51D9}" type="presParOf" srcId="{82806096-4A8E-4BF3-8D8F-B1C12AF02DF4}" destId="{41FA98E9-F69A-4546-8720-AB72FD1FF183}" srcOrd="3" destOrd="0" presId="urn:microsoft.com/office/officeart/2005/8/layout/default"/>
    <dgm:cxn modelId="{564FF757-2EB3-4858-839B-34D18B392497}" type="presParOf" srcId="{82806096-4A8E-4BF3-8D8F-B1C12AF02DF4}" destId="{D6EB55B2-66E3-47D4-B110-890313849A09}" srcOrd="4" destOrd="0" presId="urn:microsoft.com/office/officeart/2005/8/layout/defaul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8F01EB00-EB8E-4410-B81B-6A77D16ABFDD}">
      <dgm:prSet custT="1"/>
      <dgm:spPr>
        <a:noFill/>
      </dgm:spPr>
      <dgm:t>
        <a:bodyPr anchor="ctr" anchorCtr="0"/>
        <a:lstStyle/>
        <a:p>
          <a:r>
            <a:rPr lang="pl-PL" sz="1400" b="0" dirty="0" err="1" smtClean="0"/>
            <a:t>Households</a:t>
          </a:r>
          <a:r>
            <a:rPr lang="pl-PL" sz="1400" b="0" dirty="0" smtClean="0"/>
            <a:t>’ real </a:t>
          </a:r>
          <a:r>
            <a:rPr lang="pl-PL" sz="1400" b="0" dirty="0" err="1" smtClean="0"/>
            <a:t>adjusted</a:t>
          </a:r>
          <a:r>
            <a:rPr lang="pl-PL" sz="1400" b="0" dirty="0" smtClean="0"/>
            <a:t> </a:t>
          </a:r>
          <a:r>
            <a:rPr lang="pl-PL" sz="1400" b="0" dirty="0" err="1" smtClean="0"/>
            <a:t>gross</a:t>
          </a:r>
          <a:r>
            <a:rPr lang="pl-PL" sz="1400" b="0" dirty="0" smtClean="0"/>
            <a:t> </a:t>
          </a:r>
          <a:r>
            <a:rPr lang="pl-PL" sz="1400" b="0" dirty="0" err="1" smtClean="0"/>
            <a:t>disposable</a:t>
          </a:r>
          <a:r>
            <a:rPr lang="pl-PL" sz="1400" b="0" dirty="0" smtClean="0"/>
            <a:t> </a:t>
          </a:r>
          <a:r>
            <a:rPr lang="pl-PL" sz="1400" b="0" dirty="0" err="1" smtClean="0"/>
            <a:t>income</a:t>
          </a:r>
          <a:r>
            <a:rPr lang="pl-PL" sz="1400" b="0" dirty="0" smtClean="0"/>
            <a:t> per capita </a:t>
          </a:r>
          <a:r>
            <a:rPr lang="pl-PL" sz="1400" b="0" dirty="0" err="1" smtClean="0"/>
            <a:t>amounted</a:t>
          </a:r>
          <a:r>
            <a:rPr lang="pl-PL" sz="1400" b="0" dirty="0" smtClean="0"/>
            <a:t> in 2017 to 70.8% of the EU-28 </a:t>
          </a:r>
          <a:r>
            <a:rPr lang="pl-PL" sz="1400" b="0" dirty="0" err="1" smtClean="0"/>
            <a:t>average</a:t>
          </a:r>
          <a:endParaRPr lang="pl-PL" sz="1400" b="0" dirty="0"/>
        </a:p>
      </dgm:t>
    </dgm:pt>
    <dgm:pt modelId="{3CA514E5-77F0-417C-BF28-1FF26CB496FA}" type="parTrans" cxnId="{C0F33884-2867-4D1B-BE92-BA50F3875E40}">
      <dgm:prSet/>
      <dgm:spPr/>
      <dgm:t>
        <a:bodyPr/>
        <a:lstStyle/>
        <a:p>
          <a:endParaRPr lang="pl-PL" sz="1400"/>
        </a:p>
      </dgm:t>
    </dgm:pt>
    <dgm:pt modelId="{13F5402B-2C23-45C5-810B-C19BA1867185}" type="sibTrans" cxnId="{C0F33884-2867-4D1B-BE92-BA50F3875E40}">
      <dgm:prSet/>
      <dgm:spPr/>
      <dgm:t>
        <a:bodyPr/>
        <a:lstStyle/>
        <a:p>
          <a:endParaRPr lang="pl-PL" sz="1400"/>
        </a:p>
      </dgm:t>
    </dgm:pt>
    <dgm:pt modelId="{8E74956E-63B0-4CA7-AC2E-E284A782D5B4}">
      <dgm:prSet custT="1"/>
      <dgm:spPr>
        <a:noFill/>
      </dgm:spPr>
      <dgm:t>
        <a:bodyPr anchor="ctr" anchorCtr="0"/>
        <a:lstStyle/>
        <a:p>
          <a:r>
            <a:rPr lang="pl-PL" sz="1400" dirty="0" smtClean="0"/>
            <a:t>It  </a:t>
          </a:r>
          <a:r>
            <a:rPr lang="pl-PL" sz="1400" dirty="0" err="1" smtClean="0"/>
            <a:t>increased</a:t>
          </a:r>
          <a:r>
            <a:rPr lang="pl-PL" sz="1400" dirty="0" smtClean="0"/>
            <a:t> in </a:t>
          </a:r>
          <a:r>
            <a:rPr lang="pl-PL" sz="1400" dirty="0" err="1" smtClean="0"/>
            <a:t>comparison</a:t>
          </a:r>
          <a:r>
            <a:rPr lang="pl-PL" sz="1400" dirty="0" smtClean="0"/>
            <a:t> with the </a:t>
          </a:r>
          <a:r>
            <a:rPr lang="pl-PL" sz="1400" dirty="0" err="1" smtClean="0"/>
            <a:t>year</a:t>
          </a:r>
          <a:r>
            <a:rPr lang="pl-PL" sz="1400" dirty="0" smtClean="0"/>
            <a:t> 2004 by 19.3 pp.</a:t>
          </a:r>
          <a:endParaRPr lang="pl-PL" sz="1400" dirty="0"/>
        </a:p>
      </dgm:t>
    </dgm:pt>
    <dgm:pt modelId="{424A2339-7EB3-4F89-9594-3795EC5217C5}" type="parTrans" cxnId="{73A9E3D5-E7EA-47FF-BEDC-781E0458E8E3}">
      <dgm:prSet/>
      <dgm:spPr/>
      <dgm:t>
        <a:bodyPr/>
        <a:lstStyle/>
        <a:p>
          <a:endParaRPr lang="pl-PL" sz="1400"/>
        </a:p>
      </dgm:t>
    </dgm:pt>
    <dgm:pt modelId="{4B64DD4C-7620-476F-A2B6-78E9609C50D7}" type="sibTrans" cxnId="{73A9E3D5-E7EA-47FF-BEDC-781E0458E8E3}">
      <dgm:prSet/>
      <dgm:spPr/>
      <dgm:t>
        <a:bodyPr/>
        <a:lstStyle/>
        <a:p>
          <a:endParaRPr lang="pl-PL" sz="1400"/>
        </a:p>
      </dgm:t>
    </dgm:pt>
    <dgm:pt modelId="{8BC44D0C-B86B-4581-A8E1-439BE29F52D5}">
      <dgm:prSet custT="1"/>
      <dgm:spPr>
        <a:noFill/>
      </dgm:spPr>
      <dgm:t>
        <a:bodyPr anchor="ctr" anchorCtr="0"/>
        <a:lstStyle/>
        <a:p>
          <a:r>
            <a:rPr lang="pl-PL" sz="1400" dirty="0" smtClean="0"/>
            <a:t>As of 2018 the </a:t>
          </a:r>
          <a:r>
            <a:rPr lang="pl-PL" sz="1400" dirty="0" err="1" smtClean="0"/>
            <a:t>value</a:t>
          </a:r>
          <a:r>
            <a:rPr lang="pl-PL" sz="1400" dirty="0" smtClean="0"/>
            <a:t> of the </a:t>
          </a:r>
          <a:r>
            <a:rPr lang="pl-PL" sz="1400" dirty="0" err="1" smtClean="0"/>
            <a:t>indicator</a:t>
          </a:r>
          <a:r>
            <a:rPr lang="pl-PL" sz="1400" dirty="0" smtClean="0"/>
            <a:t> was </a:t>
          </a:r>
          <a:r>
            <a:rPr lang="pl-PL" sz="1400" dirty="0" err="1" smtClean="0"/>
            <a:t>higher</a:t>
          </a:r>
          <a:r>
            <a:rPr lang="pl-PL" sz="1400" dirty="0" smtClean="0"/>
            <a:t> by 2.3 pp.. </a:t>
          </a:r>
          <a:r>
            <a:rPr lang="pl-PL" sz="1400" dirty="0" err="1" smtClean="0"/>
            <a:t>thanks</a:t>
          </a:r>
          <a:r>
            <a:rPr lang="pl-PL" sz="1400" dirty="0" smtClean="0"/>
            <a:t> to the </a:t>
          </a:r>
          <a:r>
            <a:rPr lang="pl-PL" sz="1400" dirty="0" err="1" smtClean="0"/>
            <a:t>presence</a:t>
          </a:r>
          <a:r>
            <a:rPr lang="pl-PL" sz="1400" dirty="0" smtClean="0"/>
            <a:t> of the EU </a:t>
          </a:r>
          <a:r>
            <a:rPr lang="pl-PL" sz="1400" dirty="0" err="1" smtClean="0"/>
            <a:t>funds</a:t>
          </a:r>
          <a:endParaRPr lang="pl-PL" sz="1400" dirty="0"/>
        </a:p>
      </dgm:t>
    </dgm:pt>
    <dgm:pt modelId="{4224DA02-6001-4750-9235-33D35AD3B8CD}" type="parTrans" cxnId="{68754AF7-CBFC-4FF3-8A0D-A379D8256A05}">
      <dgm:prSet/>
      <dgm:spPr/>
      <dgm:t>
        <a:bodyPr/>
        <a:lstStyle/>
        <a:p>
          <a:endParaRPr lang="pl-PL" sz="1400"/>
        </a:p>
      </dgm:t>
    </dgm:pt>
    <dgm:pt modelId="{DCD43439-2176-4AA7-BCB4-2E017BD908A6}" type="sibTrans" cxnId="{68754AF7-CBFC-4FF3-8A0D-A379D8256A05}">
      <dgm:prSet/>
      <dgm:spPr/>
      <dgm:t>
        <a:bodyPr/>
        <a:lstStyle/>
        <a:p>
          <a:endParaRPr lang="pl-PL" sz="1400"/>
        </a:p>
      </dgm:t>
    </dgm:pt>
    <dgm:pt modelId="{673D1A05-53A6-46BC-AD0D-6013EE6AD1B4}" type="pres">
      <dgm:prSet presAssocID="{49A3CD48-6F34-4014-8FC4-B9E53F936B2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E9622BEE-B03D-4ACC-B651-3FD523F64150}" type="pres">
      <dgm:prSet presAssocID="{8F01EB00-EB8E-4410-B81B-6A77D16ABFDD}" presName="thickLine" presStyleLbl="alignNode1" presStyleIdx="0" presStyleCnt="3"/>
      <dgm:spPr/>
    </dgm:pt>
    <dgm:pt modelId="{0E73474D-E2E8-4A89-B218-4C63994AE4C6}" type="pres">
      <dgm:prSet presAssocID="{8F01EB00-EB8E-4410-B81B-6A77D16ABFDD}" presName="horz1" presStyleCnt="0"/>
      <dgm:spPr/>
    </dgm:pt>
    <dgm:pt modelId="{40F31636-F1EB-45B3-A150-7309914722A6}" type="pres">
      <dgm:prSet presAssocID="{8F01EB00-EB8E-4410-B81B-6A77D16ABFDD}" presName="tx1" presStyleLbl="revTx" presStyleIdx="0" presStyleCnt="3" custScaleY="77591"/>
      <dgm:spPr/>
      <dgm:t>
        <a:bodyPr/>
        <a:lstStyle/>
        <a:p>
          <a:endParaRPr lang="pl-PL"/>
        </a:p>
      </dgm:t>
    </dgm:pt>
    <dgm:pt modelId="{70B9FDA4-998B-4866-A499-75468E15C0DC}" type="pres">
      <dgm:prSet presAssocID="{8F01EB00-EB8E-4410-B81B-6A77D16ABFDD}" presName="vert1" presStyleCnt="0"/>
      <dgm:spPr/>
    </dgm:pt>
    <dgm:pt modelId="{305B47D4-BFDE-47DE-BC45-F87387DF9276}" type="pres">
      <dgm:prSet presAssocID="{8E74956E-63B0-4CA7-AC2E-E284A782D5B4}" presName="thickLine" presStyleLbl="alignNode1" presStyleIdx="1" presStyleCnt="3"/>
      <dgm:spPr/>
    </dgm:pt>
    <dgm:pt modelId="{5AC8AFDC-AD3C-45E6-BCC0-BF7520A5E5D3}" type="pres">
      <dgm:prSet presAssocID="{8E74956E-63B0-4CA7-AC2E-E284A782D5B4}" presName="horz1" presStyleCnt="0"/>
      <dgm:spPr/>
    </dgm:pt>
    <dgm:pt modelId="{35F58D0A-6B8B-41B8-BC62-2D1ED4BBAB0B}" type="pres">
      <dgm:prSet presAssocID="{8E74956E-63B0-4CA7-AC2E-E284A782D5B4}" presName="tx1" presStyleLbl="revTx" presStyleIdx="1" presStyleCnt="3" custScaleY="59490"/>
      <dgm:spPr/>
      <dgm:t>
        <a:bodyPr/>
        <a:lstStyle/>
        <a:p>
          <a:endParaRPr lang="pl-PL"/>
        </a:p>
      </dgm:t>
    </dgm:pt>
    <dgm:pt modelId="{79DD4489-7541-4DFD-BF71-72E7C7C11500}" type="pres">
      <dgm:prSet presAssocID="{8E74956E-63B0-4CA7-AC2E-E284A782D5B4}" presName="vert1" presStyleCnt="0"/>
      <dgm:spPr/>
    </dgm:pt>
    <dgm:pt modelId="{EA89BB29-C9CA-4350-A1A5-509ADBE11D4A}" type="pres">
      <dgm:prSet presAssocID="{8BC44D0C-B86B-4581-A8E1-439BE29F52D5}" presName="thickLine" presStyleLbl="alignNode1" presStyleIdx="2" presStyleCnt="3"/>
      <dgm:spPr/>
    </dgm:pt>
    <dgm:pt modelId="{938BDCBD-10BF-4095-B2CD-60D797F2191D}" type="pres">
      <dgm:prSet presAssocID="{8BC44D0C-B86B-4581-A8E1-439BE29F52D5}" presName="horz1" presStyleCnt="0"/>
      <dgm:spPr/>
    </dgm:pt>
    <dgm:pt modelId="{9DC62BE2-300E-4B2E-BB51-24BEB2B5A73C}" type="pres">
      <dgm:prSet presAssocID="{8BC44D0C-B86B-4581-A8E1-439BE29F52D5}" presName="tx1" presStyleLbl="revTx" presStyleIdx="2" presStyleCnt="3"/>
      <dgm:spPr/>
      <dgm:t>
        <a:bodyPr/>
        <a:lstStyle/>
        <a:p>
          <a:endParaRPr lang="pl-PL"/>
        </a:p>
      </dgm:t>
    </dgm:pt>
    <dgm:pt modelId="{5E00ADBD-BE47-4A15-A842-D4A8A74F1C01}" type="pres">
      <dgm:prSet presAssocID="{8BC44D0C-B86B-4581-A8E1-439BE29F52D5}" presName="vert1" presStyleCnt="0"/>
      <dgm:spPr/>
    </dgm:pt>
  </dgm:ptLst>
  <dgm:cxnLst>
    <dgm:cxn modelId="{73A9E3D5-E7EA-47FF-BEDC-781E0458E8E3}" srcId="{49A3CD48-6F34-4014-8FC4-B9E53F936B2F}" destId="{8E74956E-63B0-4CA7-AC2E-E284A782D5B4}" srcOrd="1" destOrd="0" parTransId="{424A2339-7EB3-4F89-9594-3795EC5217C5}" sibTransId="{4B64DD4C-7620-476F-A2B6-78E9609C50D7}"/>
    <dgm:cxn modelId="{E649A643-ECC7-4A1B-8A90-D9BC68F3111A}" type="presOf" srcId="{8BC44D0C-B86B-4581-A8E1-439BE29F52D5}" destId="{9DC62BE2-300E-4B2E-BB51-24BEB2B5A73C}" srcOrd="0" destOrd="0" presId="urn:microsoft.com/office/officeart/2008/layout/LinedList"/>
    <dgm:cxn modelId="{68754AF7-CBFC-4FF3-8A0D-A379D8256A05}" srcId="{49A3CD48-6F34-4014-8FC4-B9E53F936B2F}" destId="{8BC44D0C-B86B-4581-A8E1-439BE29F52D5}" srcOrd="2" destOrd="0" parTransId="{4224DA02-6001-4750-9235-33D35AD3B8CD}" sibTransId="{DCD43439-2176-4AA7-BCB4-2E017BD908A6}"/>
    <dgm:cxn modelId="{BCBCD0F8-60D4-4E23-8EC6-638AFC33D0F8}" type="presOf" srcId="{49A3CD48-6F34-4014-8FC4-B9E53F936B2F}" destId="{673D1A05-53A6-46BC-AD0D-6013EE6AD1B4}" srcOrd="0" destOrd="0" presId="urn:microsoft.com/office/officeart/2008/layout/LinedList"/>
    <dgm:cxn modelId="{34A24B59-C493-4F56-B4CD-44412E072BF3}" type="presOf" srcId="{8E74956E-63B0-4CA7-AC2E-E284A782D5B4}" destId="{35F58D0A-6B8B-41B8-BC62-2D1ED4BBAB0B}" srcOrd="0" destOrd="0" presId="urn:microsoft.com/office/officeart/2008/layout/LinedList"/>
    <dgm:cxn modelId="{C0F33884-2867-4D1B-BE92-BA50F3875E40}" srcId="{49A3CD48-6F34-4014-8FC4-B9E53F936B2F}" destId="{8F01EB00-EB8E-4410-B81B-6A77D16ABFDD}" srcOrd="0" destOrd="0" parTransId="{3CA514E5-77F0-417C-BF28-1FF26CB496FA}" sibTransId="{13F5402B-2C23-45C5-810B-C19BA1867185}"/>
    <dgm:cxn modelId="{86C8585C-AE45-44A9-A7E6-74EE26EAE984}" type="presOf" srcId="{8F01EB00-EB8E-4410-B81B-6A77D16ABFDD}" destId="{40F31636-F1EB-45B3-A150-7309914722A6}" srcOrd="0" destOrd="0" presId="urn:microsoft.com/office/officeart/2008/layout/LinedList"/>
    <dgm:cxn modelId="{8CC0BD2D-339C-43D9-AD3E-5FE4468C5220}" type="presParOf" srcId="{673D1A05-53A6-46BC-AD0D-6013EE6AD1B4}" destId="{E9622BEE-B03D-4ACC-B651-3FD523F64150}" srcOrd="0" destOrd="0" presId="urn:microsoft.com/office/officeart/2008/layout/LinedList"/>
    <dgm:cxn modelId="{D250D6D9-A881-4EE2-9D9D-D1B5BDCD65CB}" type="presParOf" srcId="{673D1A05-53A6-46BC-AD0D-6013EE6AD1B4}" destId="{0E73474D-E2E8-4A89-B218-4C63994AE4C6}" srcOrd="1" destOrd="0" presId="urn:microsoft.com/office/officeart/2008/layout/LinedList"/>
    <dgm:cxn modelId="{AB2AF873-2AAC-4024-AFD0-39DCEFD39BAC}" type="presParOf" srcId="{0E73474D-E2E8-4A89-B218-4C63994AE4C6}" destId="{40F31636-F1EB-45B3-A150-7309914722A6}" srcOrd="0" destOrd="0" presId="urn:microsoft.com/office/officeart/2008/layout/LinedList"/>
    <dgm:cxn modelId="{0B6A62EB-6602-4703-80D3-195F571175CD}" type="presParOf" srcId="{0E73474D-E2E8-4A89-B218-4C63994AE4C6}" destId="{70B9FDA4-998B-4866-A499-75468E15C0DC}" srcOrd="1" destOrd="0" presId="urn:microsoft.com/office/officeart/2008/layout/LinedList"/>
    <dgm:cxn modelId="{451841C5-DF84-46FA-9993-D0636DD75233}" type="presParOf" srcId="{673D1A05-53A6-46BC-AD0D-6013EE6AD1B4}" destId="{305B47D4-BFDE-47DE-BC45-F87387DF9276}" srcOrd="2" destOrd="0" presId="urn:microsoft.com/office/officeart/2008/layout/LinedList"/>
    <dgm:cxn modelId="{0A231595-DE03-4DFF-87D7-36D9ADF747D0}" type="presParOf" srcId="{673D1A05-53A6-46BC-AD0D-6013EE6AD1B4}" destId="{5AC8AFDC-AD3C-45E6-BCC0-BF7520A5E5D3}" srcOrd="3" destOrd="0" presId="urn:microsoft.com/office/officeart/2008/layout/LinedList"/>
    <dgm:cxn modelId="{27CF2070-D1D2-4FC9-BD15-43EA0C350B94}" type="presParOf" srcId="{5AC8AFDC-AD3C-45E6-BCC0-BF7520A5E5D3}" destId="{35F58D0A-6B8B-41B8-BC62-2D1ED4BBAB0B}" srcOrd="0" destOrd="0" presId="urn:microsoft.com/office/officeart/2008/layout/LinedList"/>
    <dgm:cxn modelId="{68E72829-131C-4869-824B-D3762947BA1F}" type="presParOf" srcId="{5AC8AFDC-AD3C-45E6-BCC0-BF7520A5E5D3}" destId="{79DD4489-7541-4DFD-BF71-72E7C7C11500}" srcOrd="1" destOrd="0" presId="urn:microsoft.com/office/officeart/2008/layout/LinedList"/>
    <dgm:cxn modelId="{77BDBDFC-8C3F-4F7E-BC1B-08198FDAE520}" type="presParOf" srcId="{673D1A05-53A6-46BC-AD0D-6013EE6AD1B4}" destId="{EA89BB29-C9CA-4350-A1A5-509ADBE11D4A}" srcOrd="4" destOrd="0" presId="urn:microsoft.com/office/officeart/2008/layout/LinedList"/>
    <dgm:cxn modelId="{95049725-E652-4615-ACD1-26D952F69C3D}" type="presParOf" srcId="{673D1A05-53A6-46BC-AD0D-6013EE6AD1B4}" destId="{938BDCBD-10BF-4095-B2CD-60D797F2191D}" srcOrd="5" destOrd="0" presId="urn:microsoft.com/office/officeart/2008/layout/LinedList"/>
    <dgm:cxn modelId="{650FDB4E-8D15-4A42-A2F5-A8D1FAC63877}" type="presParOf" srcId="{938BDCBD-10BF-4095-B2CD-60D797F2191D}" destId="{9DC62BE2-300E-4B2E-BB51-24BEB2B5A73C}" srcOrd="0" destOrd="0" presId="urn:microsoft.com/office/officeart/2008/layout/LinedList"/>
    <dgm:cxn modelId="{92632484-6F8C-4C99-BF7D-DB13819517C0}" type="presParOf" srcId="{938BDCBD-10BF-4095-B2CD-60D797F2191D}" destId="{5E00ADBD-BE47-4A15-A842-D4A8A74F1C01}" srcOrd="1" destOrd="0" presId="urn:microsoft.com/office/officeart/2008/layout/Lin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15D4B5A7-E0B3-47B5-A3C4-78D1BA349B21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907473F4-BBD9-45EA-A02F-61FD6CB69837}">
      <dgm:prSet custT="1"/>
      <dgm:spPr/>
      <dgm:t>
        <a:bodyPr/>
        <a:lstStyle/>
        <a:p>
          <a:pPr rtl="0"/>
          <a:r>
            <a:rPr lang="pl-PL" sz="1600" dirty="0" smtClean="0"/>
            <a:t>The </a:t>
          </a:r>
          <a:r>
            <a:rPr lang="pl-PL" sz="1600" dirty="0" err="1" smtClean="0"/>
            <a:t>inflow</a:t>
          </a:r>
          <a:r>
            <a:rPr lang="pl-PL" sz="1600" dirty="0" smtClean="0"/>
            <a:t> of the EU </a:t>
          </a:r>
          <a:r>
            <a:rPr lang="pl-PL" sz="1600" dirty="0" err="1" smtClean="0"/>
            <a:t>funds</a:t>
          </a:r>
          <a:r>
            <a:rPr lang="pl-PL" sz="1600" dirty="0" smtClean="0"/>
            <a:t> </a:t>
          </a:r>
          <a:r>
            <a:rPr lang="pl-PL" sz="1600" dirty="0" err="1" smtClean="0"/>
            <a:t>causes</a:t>
          </a:r>
          <a:r>
            <a:rPr lang="pl-PL" sz="1600" dirty="0" smtClean="0"/>
            <a:t> </a:t>
          </a:r>
          <a:r>
            <a:rPr lang="pl-PL" sz="1600" dirty="0" err="1" smtClean="0"/>
            <a:t>an</a:t>
          </a:r>
          <a:r>
            <a:rPr lang="pl-PL" sz="1600" dirty="0" smtClean="0"/>
            <a:t> </a:t>
          </a:r>
          <a:r>
            <a:rPr lang="pl-PL" sz="1600" dirty="0" err="1" smtClean="0"/>
            <a:t>improvement</a:t>
          </a:r>
          <a:r>
            <a:rPr lang="pl-PL" sz="1600" dirty="0" smtClean="0"/>
            <a:t> in the </a:t>
          </a:r>
          <a:r>
            <a:rPr lang="pl-PL" sz="1600" dirty="0" err="1" smtClean="0"/>
            <a:t>sector’s</a:t>
          </a:r>
          <a:r>
            <a:rPr lang="pl-PL" sz="1600" dirty="0" smtClean="0"/>
            <a:t> </a:t>
          </a:r>
          <a:r>
            <a:rPr lang="pl-PL" sz="1600" dirty="0" err="1" smtClean="0"/>
            <a:t>result</a:t>
          </a:r>
          <a:r>
            <a:rPr lang="pl-PL" sz="1600" dirty="0" smtClean="0"/>
            <a:t>. </a:t>
          </a:r>
          <a:r>
            <a:rPr lang="pl-PL" sz="1600" dirty="0" err="1" smtClean="0"/>
            <a:t>Since</a:t>
          </a:r>
          <a:r>
            <a:rPr lang="pl-PL" sz="1600" dirty="0" smtClean="0"/>
            <a:t> 2012 </a:t>
          </a:r>
          <a:r>
            <a:rPr lang="pl-PL" sz="1600" dirty="0" err="1" smtClean="0"/>
            <a:t>their</a:t>
          </a:r>
          <a:r>
            <a:rPr lang="pl-PL" sz="1600" dirty="0" smtClean="0"/>
            <a:t> </a:t>
          </a:r>
          <a:r>
            <a:rPr lang="pl-PL" sz="1600" dirty="0" err="1" smtClean="0"/>
            <a:t>impact</a:t>
          </a:r>
          <a:r>
            <a:rPr lang="pl-PL" sz="1600" dirty="0" smtClean="0"/>
            <a:t> </a:t>
          </a:r>
          <a:r>
            <a:rPr lang="pl-PL" sz="1600" dirty="0" err="1" smtClean="0"/>
            <a:t>is</a:t>
          </a:r>
          <a:r>
            <a:rPr lang="pl-PL" sz="1600" dirty="0" smtClean="0"/>
            <a:t> </a:t>
          </a:r>
          <a:r>
            <a:rPr lang="pl-PL" sz="1600" dirty="0" err="1" smtClean="0"/>
            <a:t>stable</a:t>
          </a:r>
          <a:r>
            <a:rPr lang="pl-PL" sz="1600" dirty="0" smtClean="0"/>
            <a:t> and </a:t>
          </a:r>
          <a:r>
            <a:rPr lang="pl-PL" sz="1600" dirty="0" err="1" smtClean="0"/>
            <a:t>oscillates</a:t>
          </a:r>
          <a:r>
            <a:rPr lang="pl-PL" sz="1600" dirty="0" smtClean="0"/>
            <a:t> </a:t>
          </a:r>
          <a:r>
            <a:rPr lang="pl-PL" sz="1600" dirty="0" err="1" smtClean="0"/>
            <a:t>around</a:t>
          </a:r>
          <a:r>
            <a:rPr lang="pl-PL" sz="1600" dirty="0" smtClean="0"/>
            <a:t> 1 </a:t>
          </a:r>
          <a:r>
            <a:rPr lang="pl-PL" sz="1600" dirty="0" err="1" smtClean="0"/>
            <a:t>p.p</a:t>
          </a:r>
          <a:r>
            <a:rPr lang="pl-PL" sz="1600" dirty="0" smtClean="0"/>
            <a:t>.</a:t>
          </a:r>
          <a:endParaRPr lang="en-GB" sz="1600" dirty="0"/>
        </a:p>
      </dgm:t>
    </dgm:pt>
    <dgm:pt modelId="{C19427EA-B4CF-4FD2-A9E9-FA651FA2D250}" type="parTrans" cxnId="{A1FBCE0F-0035-402D-B068-4DF1EF2A08B9}">
      <dgm:prSet/>
      <dgm:spPr/>
      <dgm:t>
        <a:bodyPr/>
        <a:lstStyle/>
        <a:p>
          <a:endParaRPr lang="pl-PL" sz="1600"/>
        </a:p>
      </dgm:t>
    </dgm:pt>
    <dgm:pt modelId="{640ADD5E-37A8-4BAB-9C2F-FAE3E78BD164}" type="sibTrans" cxnId="{A1FBCE0F-0035-402D-B068-4DF1EF2A08B9}">
      <dgm:prSet/>
      <dgm:spPr/>
      <dgm:t>
        <a:bodyPr/>
        <a:lstStyle/>
        <a:p>
          <a:endParaRPr lang="pl-PL" sz="1600"/>
        </a:p>
      </dgm:t>
    </dgm:pt>
    <dgm:pt modelId="{184B5D8B-0144-4A63-A7BC-107E327CE091}">
      <dgm:prSet custT="1"/>
      <dgm:spPr/>
      <dgm:t>
        <a:bodyPr/>
        <a:lstStyle/>
        <a:p>
          <a:pPr rtl="0"/>
          <a:r>
            <a:rPr lang="pl-PL" sz="1600" dirty="0" smtClean="0"/>
            <a:t>In 2018 the </a:t>
          </a:r>
          <a:r>
            <a:rPr lang="pl-PL" sz="1600" dirty="0" err="1" smtClean="0"/>
            <a:t>said</a:t>
          </a:r>
          <a:r>
            <a:rPr lang="pl-PL" sz="1600" dirty="0" smtClean="0"/>
            <a:t> </a:t>
          </a:r>
          <a:r>
            <a:rPr lang="pl-PL" sz="1600" dirty="0" err="1" smtClean="0"/>
            <a:t>impact</a:t>
          </a:r>
          <a:r>
            <a:rPr lang="pl-PL" sz="1600" dirty="0" smtClean="0"/>
            <a:t> </a:t>
          </a:r>
          <a:r>
            <a:rPr lang="pl-PL" sz="1600" dirty="0" err="1" smtClean="0"/>
            <a:t>amounted</a:t>
          </a:r>
          <a:r>
            <a:rPr lang="pl-PL" sz="1600" dirty="0" smtClean="0"/>
            <a:t> to 0.9 </a:t>
          </a:r>
          <a:r>
            <a:rPr lang="pl-PL" sz="1600" dirty="0" err="1" smtClean="0"/>
            <a:t>p.p</a:t>
          </a:r>
          <a:r>
            <a:rPr lang="pl-PL" sz="1600" dirty="0" smtClean="0"/>
            <a:t>. allowing to reduce the </a:t>
          </a:r>
          <a:r>
            <a:rPr lang="pl-PL" sz="1600" dirty="0" smtClean="0"/>
            <a:t>deficit </a:t>
          </a:r>
          <a:r>
            <a:rPr lang="pl-PL" sz="1600" dirty="0" smtClean="0"/>
            <a:t>to GDP ratio from hypothetical 1.3% to the actual </a:t>
          </a:r>
          <a:r>
            <a:rPr lang="pl-PL" sz="1600" dirty="0" smtClean="0"/>
            <a:t>0.4</a:t>
          </a:r>
          <a:r>
            <a:rPr lang="pl-PL" sz="1600" dirty="0" smtClean="0"/>
            <a:t>%.</a:t>
          </a:r>
          <a:endParaRPr lang="en-GB" sz="1600" dirty="0"/>
        </a:p>
      </dgm:t>
    </dgm:pt>
    <dgm:pt modelId="{5A009895-C920-498E-86F9-18F4D5B42B39}" type="parTrans" cxnId="{AF99DBB3-9DF9-404C-ACEB-5A2D2CDD1C6E}">
      <dgm:prSet/>
      <dgm:spPr/>
      <dgm:t>
        <a:bodyPr/>
        <a:lstStyle/>
        <a:p>
          <a:endParaRPr lang="pl-PL" sz="1600"/>
        </a:p>
      </dgm:t>
    </dgm:pt>
    <dgm:pt modelId="{DDC41FD7-DAB7-41C9-8B8C-D3076FDA43A8}" type="sibTrans" cxnId="{AF99DBB3-9DF9-404C-ACEB-5A2D2CDD1C6E}">
      <dgm:prSet/>
      <dgm:spPr/>
      <dgm:t>
        <a:bodyPr/>
        <a:lstStyle/>
        <a:p>
          <a:endParaRPr lang="pl-PL" sz="1600"/>
        </a:p>
      </dgm:t>
    </dgm:pt>
    <dgm:pt modelId="{AB1D5440-3024-4CF4-AD87-820A4C99B79F}" type="pres">
      <dgm:prSet presAssocID="{15D4B5A7-E0B3-47B5-A3C4-78D1BA349B2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8308B287-5922-44AC-936A-6C19DA219EC8}" type="pres">
      <dgm:prSet presAssocID="{907473F4-BBD9-45EA-A02F-61FD6CB69837}" presName="thickLine" presStyleLbl="alignNode1" presStyleIdx="0" presStyleCnt="2"/>
      <dgm:spPr/>
      <dgm:t>
        <a:bodyPr/>
        <a:lstStyle/>
        <a:p>
          <a:endParaRPr lang="pl-PL"/>
        </a:p>
      </dgm:t>
    </dgm:pt>
    <dgm:pt modelId="{13338C34-FB6E-481A-8E09-2E573E182AE6}" type="pres">
      <dgm:prSet presAssocID="{907473F4-BBD9-45EA-A02F-61FD6CB69837}" presName="horz1" presStyleCnt="0"/>
      <dgm:spPr/>
      <dgm:t>
        <a:bodyPr/>
        <a:lstStyle/>
        <a:p>
          <a:endParaRPr lang="pl-PL"/>
        </a:p>
      </dgm:t>
    </dgm:pt>
    <dgm:pt modelId="{C753C8B6-2320-49B9-8096-281FA6F99A22}" type="pres">
      <dgm:prSet presAssocID="{907473F4-BBD9-45EA-A02F-61FD6CB69837}" presName="tx1" presStyleLbl="revTx" presStyleIdx="0" presStyleCnt="2"/>
      <dgm:spPr/>
      <dgm:t>
        <a:bodyPr/>
        <a:lstStyle/>
        <a:p>
          <a:endParaRPr lang="pl-PL"/>
        </a:p>
      </dgm:t>
    </dgm:pt>
    <dgm:pt modelId="{C1075BDB-E419-4F44-B7B5-26AF0002540F}" type="pres">
      <dgm:prSet presAssocID="{907473F4-BBD9-45EA-A02F-61FD6CB69837}" presName="vert1" presStyleCnt="0"/>
      <dgm:spPr/>
      <dgm:t>
        <a:bodyPr/>
        <a:lstStyle/>
        <a:p>
          <a:endParaRPr lang="pl-PL"/>
        </a:p>
      </dgm:t>
    </dgm:pt>
    <dgm:pt modelId="{FB891895-FAD8-4827-8CC4-CD1A99681B0C}" type="pres">
      <dgm:prSet presAssocID="{184B5D8B-0144-4A63-A7BC-107E327CE091}" presName="thickLine" presStyleLbl="alignNode1" presStyleIdx="1" presStyleCnt="2"/>
      <dgm:spPr/>
      <dgm:t>
        <a:bodyPr/>
        <a:lstStyle/>
        <a:p>
          <a:endParaRPr lang="pl-PL"/>
        </a:p>
      </dgm:t>
    </dgm:pt>
    <dgm:pt modelId="{AE5863E6-3689-407D-BD51-CF36E84E57F3}" type="pres">
      <dgm:prSet presAssocID="{184B5D8B-0144-4A63-A7BC-107E327CE091}" presName="horz1" presStyleCnt="0"/>
      <dgm:spPr/>
      <dgm:t>
        <a:bodyPr/>
        <a:lstStyle/>
        <a:p>
          <a:endParaRPr lang="pl-PL"/>
        </a:p>
      </dgm:t>
    </dgm:pt>
    <dgm:pt modelId="{703065A0-F130-419C-BAAF-FDA269CFEAD5}" type="pres">
      <dgm:prSet presAssocID="{184B5D8B-0144-4A63-A7BC-107E327CE091}" presName="tx1" presStyleLbl="revTx" presStyleIdx="1" presStyleCnt="2"/>
      <dgm:spPr/>
      <dgm:t>
        <a:bodyPr/>
        <a:lstStyle/>
        <a:p>
          <a:endParaRPr lang="pl-PL"/>
        </a:p>
      </dgm:t>
    </dgm:pt>
    <dgm:pt modelId="{32A7E12C-7F7D-4F8C-8616-1884B2AE02B7}" type="pres">
      <dgm:prSet presAssocID="{184B5D8B-0144-4A63-A7BC-107E327CE091}" presName="vert1" presStyleCnt="0"/>
      <dgm:spPr/>
      <dgm:t>
        <a:bodyPr/>
        <a:lstStyle/>
        <a:p>
          <a:endParaRPr lang="pl-PL"/>
        </a:p>
      </dgm:t>
    </dgm:pt>
  </dgm:ptLst>
  <dgm:cxnLst>
    <dgm:cxn modelId="{D11862EA-BF47-40DC-9621-022A50D610AA}" type="presOf" srcId="{15D4B5A7-E0B3-47B5-A3C4-78D1BA349B21}" destId="{AB1D5440-3024-4CF4-AD87-820A4C99B79F}" srcOrd="0" destOrd="0" presId="urn:microsoft.com/office/officeart/2008/layout/LinedList"/>
    <dgm:cxn modelId="{AF99DBB3-9DF9-404C-ACEB-5A2D2CDD1C6E}" srcId="{15D4B5A7-E0B3-47B5-A3C4-78D1BA349B21}" destId="{184B5D8B-0144-4A63-A7BC-107E327CE091}" srcOrd="1" destOrd="0" parTransId="{5A009895-C920-498E-86F9-18F4D5B42B39}" sibTransId="{DDC41FD7-DAB7-41C9-8B8C-D3076FDA43A8}"/>
    <dgm:cxn modelId="{4D709644-A4A7-41DF-801C-FCE43B55420E}" type="presOf" srcId="{184B5D8B-0144-4A63-A7BC-107E327CE091}" destId="{703065A0-F130-419C-BAAF-FDA269CFEAD5}" srcOrd="0" destOrd="0" presId="urn:microsoft.com/office/officeart/2008/layout/LinedList"/>
    <dgm:cxn modelId="{A1FBCE0F-0035-402D-B068-4DF1EF2A08B9}" srcId="{15D4B5A7-E0B3-47B5-A3C4-78D1BA349B21}" destId="{907473F4-BBD9-45EA-A02F-61FD6CB69837}" srcOrd="0" destOrd="0" parTransId="{C19427EA-B4CF-4FD2-A9E9-FA651FA2D250}" sibTransId="{640ADD5E-37A8-4BAB-9C2F-FAE3E78BD164}"/>
    <dgm:cxn modelId="{BB11A54D-DB5C-49CD-AC8D-9939AA73301B}" type="presOf" srcId="{907473F4-BBD9-45EA-A02F-61FD6CB69837}" destId="{C753C8B6-2320-49B9-8096-281FA6F99A22}" srcOrd="0" destOrd="0" presId="urn:microsoft.com/office/officeart/2008/layout/LinedList"/>
    <dgm:cxn modelId="{1A316134-0EA7-4A58-878A-A4778910D9EA}" type="presParOf" srcId="{AB1D5440-3024-4CF4-AD87-820A4C99B79F}" destId="{8308B287-5922-44AC-936A-6C19DA219EC8}" srcOrd="0" destOrd="0" presId="urn:microsoft.com/office/officeart/2008/layout/LinedList"/>
    <dgm:cxn modelId="{FE9C6D52-9DFC-49C6-87AB-30A74218C7B1}" type="presParOf" srcId="{AB1D5440-3024-4CF4-AD87-820A4C99B79F}" destId="{13338C34-FB6E-481A-8E09-2E573E182AE6}" srcOrd="1" destOrd="0" presId="urn:microsoft.com/office/officeart/2008/layout/LinedList"/>
    <dgm:cxn modelId="{C5DD77F9-5181-4CBC-BAE2-631AE23E70BB}" type="presParOf" srcId="{13338C34-FB6E-481A-8E09-2E573E182AE6}" destId="{C753C8B6-2320-49B9-8096-281FA6F99A22}" srcOrd="0" destOrd="0" presId="urn:microsoft.com/office/officeart/2008/layout/LinedList"/>
    <dgm:cxn modelId="{23C9801F-4405-49F5-A8D9-132E6D577BC9}" type="presParOf" srcId="{13338C34-FB6E-481A-8E09-2E573E182AE6}" destId="{C1075BDB-E419-4F44-B7B5-26AF0002540F}" srcOrd="1" destOrd="0" presId="urn:microsoft.com/office/officeart/2008/layout/LinedList"/>
    <dgm:cxn modelId="{7143F21A-F865-49A1-91B6-EA5D260B74B9}" type="presParOf" srcId="{AB1D5440-3024-4CF4-AD87-820A4C99B79F}" destId="{FB891895-FAD8-4827-8CC4-CD1A99681B0C}" srcOrd="2" destOrd="0" presId="urn:microsoft.com/office/officeart/2008/layout/LinedList"/>
    <dgm:cxn modelId="{2DDC3364-57E8-4AC5-A467-B46D3B4A9D08}" type="presParOf" srcId="{AB1D5440-3024-4CF4-AD87-820A4C99B79F}" destId="{AE5863E6-3689-407D-BD51-CF36E84E57F3}" srcOrd="3" destOrd="0" presId="urn:microsoft.com/office/officeart/2008/layout/LinedList"/>
    <dgm:cxn modelId="{64A1EC70-CBC8-4488-9BA5-458244F6AB52}" type="presParOf" srcId="{AE5863E6-3689-407D-BD51-CF36E84E57F3}" destId="{703065A0-F130-419C-BAAF-FDA269CFEAD5}" srcOrd="0" destOrd="0" presId="urn:microsoft.com/office/officeart/2008/layout/LinedList"/>
    <dgm:cxn modelId="{762B125E-DE1B-4487-99FB-D1D802F7AB8F}" type="presParOf" srcId="{AE5863E6-3689-407D-BD51-CF36E84E57F3}" destId="{32A7E12C-7F7D-4F8C-8616-1884B2AE02B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D8868285-6049-4317-9635-10571C44AE41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23DCCFED-DD5E-4C8F-B9D0-42007ACE3E4D}">
      <dgm:prSet custT="1"/>
      <dgm:spPr/>
      <dgm:t>
        <a:bodyPr anchor="ctr" anchorCtr="0"/>
        <a:lstStyle/>
        <a:p>
          <a:pPr rtl="0"/>
          <a:r>
            <a:rPr lang="pl-PL" sz="1400" dirty="0" smtClean="0"/>
            <a:t>In 2018 the public </a:t>
          </a:r>
          <a:r>
            <a:rPr lang="pl-PL" sz="1400" dirty="0" err="1" smtClean="0"/>
            <a:t>debt</a:t>
          </a:r>
          <a:r>
            <a:rPr lang="pl-PL" sz="1400" dirty="0" smtClean="0"/>
            <a:t> </a:t>
          </a:r>
          <a:r>
            <a:rPr lang="pl-PL" sz="1400" dirty="0" err="1" smtClean="0"/>
            <a:t>amounted</a:t>
          </a:r>
          <a:r>
            <a:rPr lang="pl-PL" sz="1400" dirty="0" smtClean="0"/>
            <a:t> in Poland to 48.9% of the GDP, and was </a:t>
          </a:r>
          <a:r>
            <a:rPr lang="pl-PL" sz="1400" dirty="0" err="1" smtClean="0"/>
            <a:t>singificantly</a:t>
          </a:r>
          <a:r>
            <a:rPr lang="pl-PL" sz="1400" dirty="0" smtClean="0"/>
            <a:t> </a:t>
          </a:r>
          <a:r>
            <a:rPr lang="pl-PL" sz="1400" dirty="0" err="1" smtClean="0"/>
            <a:t>lower</a:t>
          </a:r>
          <a:r>
            <a:rPr lang="pl-PL" sz="1400" dirty="0" smtClean="0"/>
            <a:t> </a:t>
          </a:r>
          <a:r>
            <a:rPr lang="pl-PL" sz="1400" dirty="0" err="1" smtClean="0"/>
            <a:t>than</a:t>
          </a:r>
          <a:r>
            <a:rPr lang="pl-PL" sz="1400" dirty="0" smtClean="0"/>
            <a:t> the </a:t>
          </a:r>
          <a:r>
            <a:rPr lang="pl-PL" sz="1400" dirty="0" err="1" smtClean="0"/>
            <a:t>respective</a:t>
          </a:r>
          <a:r>
            <a:rPr lang="pl-PL" sz="1400" dirty="0" smtClean="0"/>
            <a:t> EU </a:t>
          </a:r>
          <a:r>
            <a:rPr lang="pl-PL" sz="1400" dirty="0" err="1" smtClean="0"/>
            <a:t>average</a:t>
          </a:r>
          <a:r>
            <a:rPr lang="pl-PL" sz="1400" dirty="0" smtClean="0"/>
            <a:t> (80.0%)</a:t>
          </a:r>
          <a:endParaRPr lang="en-GB" sz="1400" dirty="0"/>
        </a:p>
      </dgm:t>
    </dgm:pt>
    <dgm:pt modelId="{462E97CF-2FED-46CA-9AF6-EEB20D37C133}" type="parTrans" cxnId="{F0D26FB1-2C86-48A8-A2F5-20624AE04AC8}">
      <dgm:prSet/>
      <dgm:spPr/>
      <dgm:t>
        <a:bodyPr/>
        <a:lstStyle/>
        <a:p>
          <a:endParaRPr lang="pl-PL"/>
        </a:p>
      </dgm:t>
    </dgm:pt>
    <dgm:pt modelId="{84478502-BC53-4F4A-8F55-B31D3E4F3BD3}" type="sibTrans" cxnId="{F0D26FB1-2C86-48A8-A2F5-20624AE04AC8}">
      <dgm:prSet/>
      <dgm:spPr/>
      <dgm:t>
        <a:bodyPr/>
        <a:lstStyle/>
        <a:p>
          <a:endParaRPr lang="pl-PL"/>
        </a:p>
      </dgm:t>
    </dgm:pt>
    <dgm:pt modelId="{A0987EFE-4619-4AB1-A9B8-EB5C66A8DB30}">
      <dgm:prSet custT="1"/>
      <dgm:spPr/>
      <dgm:t>
        <a:bodyPr anchor="ctr" anchorCtr="0"/>
        <a:lstStyle/>
        <a:p>
          <a:pPr rtl="0"/>
          <a:r>
            <a:rPr lang="pl-PL" sz="1400" dirty="0" smtClean="0"/>
            <a:t>As of 2018 the </a:t>
          </a:r>
          <a:r>
            <a:rPr lang="pl-PL" sz="1400" dirty="0" err="1" smtClean="0"/>
            <a:t>Cohesion</a:t>
          </a:r>
          <a:r>
            <a:rPr lang="pl-PL" sz="1400" dirty="0" smtClean="0"/>
            <a:t> Policy </a:t>
          </a:r>
          <a:r>
            <a:rPr lang="pl-PL" sz="1400" dirty="0" err="1" smtClean="0"/>
            <a:t>allowed</a:t>
          </a:r>
          <a:r>
            <a:rPr lang="pl-PL" sz="1400" dirty="0" smtClean="0"/>
            <a:t> to </a:t>
          </a:r>
          <a:r>
            <a:rPr lang="pl-PL" sz="1400" dirty="0" err="1" smtClean="0"/>
            <a:t>reduce</a:t>
          </a:r>
          <a:r>
            <a:rPr lang="pl-PL" sz="1400" dirty="0" smtClean="0"/>
            <a:t> the </a:t>
          </a:r>
          <a:r>
            <a:rPr lang="pl-PL" sz="1400" dirty="0" err="1" smtClean="0"/>
            <a:t>debt</a:t>
          </a:r>
          <a:r>
            <a:rPr lang="pl-PL" sz="1400" dirty="0" smtClean="0"/>
            <a:t>-to-GDP ratio by 8.8 </a:t>
          </a:r>
          <a:r>
            <a:rPr lang="pl-PL" sz="1400" dirty="0" err="1" smtClean="0"/>
            <a:t>p.p</a:t>
          </a:r>
          <a:r>
            <a:rPr lang="pl-PL" sz="1400" dirty="0" smtClean="0"/>
            <a:t>.</a:t>
          </a:r>
        </a:p>
      </dgm:t>
    </dgm:pt>
    <dgm:pt modelId="{9B2E9E8A-B44F-426C-B89B-5E93193E244E}" type="parTrans" cxnId="{C8CA6D45-4B6B-4777-8491-EAEF8D804D5B}">
      <dgm:prSet/>
      <dgm:spPr/>
      <dgm:t>
        <a:bodyPr/>
        <a:lstStyle/>
        <a:p>
          <a:endParaRPr lang="pl-PL"/>
        </a:p>
      </dgm:t>
    </dgm:pt>
    <dgm:pt modelId="{EEEB2BDE-4529-4610-B4BC-3AD34D9201FE}" type="sibTrans" cxnId="{C8CA6D45-4B6B-4777-8491-EAEF8D804D5B}">
      <dgm:prSet/>
      <dgm:spPr/>
      <dgm:t>
        <a:bodyPr/>
        <a:lstStyle/>
        <a:p>
          <a:endParaRPr lang="pl-PL"/>
        </a:p>
      </dgm:t>
    </dgm:pt>
    <dgm:pt modelId="{1C2C2AEF-2C81-47A3-BDDA-504CE75998CA}">
      <dgm:prSet custT="1"/>
      <dgm:spPr/>
      <dgm:t>
        <a:bodyPr anchor="ctr" anchorCtr="0"/>
        <a:lstStyle/>
        <a:p>
          <a:pPr rtl="0"/>
          <a:r>
            <a:rPr lang="pl-PL" sz="1400" dirty="0" err="1" smtClean="0"/>
            <a:t>Without</a:t>
          </a:r>
          <a:r>
            <a:rPr lang="pl-PL" sz="1400" dirty="0" smtClean="0"/>
            <a:t> the </a:t>
          </a:r>
          <a:r>
            <a:rPr lang="pl-PL" sz="1400" dirty="0" err="1" smtClean="0"/>
            <a:t>Cohesion</a:t>
          </a:r>
          <a:r>
            <a:rPr lang="pl-PL" sz="1400" dirty="0" smtClean="0"/>
            <a:t> Policy </a:t>
          </a:r>
          <a:r>
            <a:rPr lang="pl-PL" sz="1400" dirty="0" err="1" smtClean="0"/>
            <a:t>intervention</a:t>
          </a:r>
          <a:r>
            <a:rPr lang="pl-PL" sz="1400" dirty="0" smtClean="0"/>
            <a:t> the </a:t>
          </a:r>
          <a:r>
            <a:rPr lang="pl-PL" sz="1400" dirty="0" err="1" smtClean="0"/>
            <a:t>analyzed</a:t>
          </a:r>
          <a:r>
            <a:rPr lang="pl-PL" sz="1400" dirty="0" smtClean="0"/>
            <a:t> ratio </a:t>
          </a:r>
          <a:r>
            <a:rPr lang="pl-PL" sz="1400" dirty="0" err="1" smtClean="0"/>
            <a:t>would</a:t>
          </a:r>
          <a:r>
            <a:rPr lang="pl-PL" sz="1400" dirty="0" smtClean="0"/>
            <a:t> </a:t>
          </a:r>
          <a:r>
            <a:rPr lang="pl-PL" sz="1400" dirty="0" err="1" smtClean="0"/>
            <a:t>have</a:t>
          </a:r>
          <a:r>
            <a:rPr lang="pl-PL" sz="1400" dirty="0" smtClean="0"/>
            <a:t> </a:t>
          </a:r>
          <a:r>
            <a:rPr lang="pl-PL" sz="1400" dirty="0" err="1" smtClean="0"/>
            <a:t>reached</a:t>
          </a:r>
          <a:r>
            <a:rPr lang="pl-PL" sz="1400" dirty="0" smtClean="0"/>
            <a:t> 57.7%</a:t>
          </a:r>
        </a:p>
      </dgm:t>
    </dgm:pt>
    <dgm:pt modelId="{D1E2D584-D816-428D-A2F4-4FCB430328E4}" type="parTrans" cxnId="{CD2F26E3-F655-49CF-AFC4-34B2FB59B063}">
      <dgm:prSet/>
      <dgm:spPr/>
      <dgm:t>
        <a:bodyPr/>
        <a:lstStyle/>
        <a:p>
          <a:endParaRPr lang="pl-PL"/>
        </a:p>
      </dgm:t>
    </dgm:pt>
    <dgm:pt modelId="{D75AB990-54EC-46D5-B40B-575735011851}" type="sibTrans" cxnId="{CD2F26E3-F655-49CF-AFC4-34B2FB59B063}">
      <dgm:prSet/>
      <dgm:spPr/>
      <dgm:t>
        <a:bodyPr/>
        <a:lstStyle/>
        <a:p>
          <a:endParaRPr lang="pl-PL"/>
        </a:p>
      </dgm:t>
    </dgm:pt>
    <dgm:pt modelId="{82E0444E-E10D-4C4F-893D-BCFF30AEC227}" type="pres">
      <dgm:prSet presAssocID="{D8868285-6049-4317-9635-10571C44AE41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47535273-8704-4B6F-9AC2-B5B5A2EE24EB}" type="pres">
      <dgm:prSet presAssocID="{23DCCFED-DD5E-4C8F-B9D0-42007ACE3E4D}" presName="thickLine" presStyleLbl="alignNode1" presStyleIdx="0" presStyleCnt="3"/>
      <dgm:spPr/>
      <dgm:t>
        <a:bodyPr/>
        <a:lstStyle/>
        <a:p>
          <a:endParaRPr lang="pl-PL"/>
        </a:p>
      </dgm:t>
    </dgm:pt>
    <dgm:pt modelId="{77E7AB56-2702-4C1A-8E5B-47B4B0A4CBEB}" type="pres">
      <dgm:prSet presAssocID="{23DCCFED-DD5E-4C8F-B9D0-42007ACE3E4D}" presName="horz1" presStyleCnt="0"/>
      <dgm:spPr/>
      <dgm:t>
        <a:bodyPr/>
        <a:lstStyle/>
        <a:p>
          <a:endParaRPr lang="pl-PL"/>
        </a:p>
      </dgm:t>
    </dgm:pt>
    <dgm:pt modelId="{AE886010-597E-4399-B457-400E229073A5}" type="pres">
      <dgm:prSet presAssocID="{23DCCFED-DD5E-4C8F-B9D0-42007ACE3E4D}" presName="tx1" presStyleLbl="revTx" presStyleIdx="0" presStyleCnt="3" custScaleY="148095"/>
      <dgm:spPr/>
      <dgm:t>
        <a:bodyPr/>
        <a:lstStyle/>
        <a:p>
          <a:endParaRPr lang="pl-PL"/>
        </a:p>
      </dgm:t>
    </dgm:pt>
    <dgm:pt modelId="{765F27DE-35E7-4FA4-9823-19A0DC0BF115}" type="pres">
      <dgm:prSet presAssocID="{23DCCFED-DD5E-4C8F-B9D0-42007ACE3E4D}" presName="vert1" presStyleCnt="0"/>
      <dgm:spPr/>
      <dgm:t>
        <a:bodyPr/>
        <a:lstStyle/>
        <a:p>
          <a:endParaRPr lang="pl-PL"/>
        </a:p>
      </dgm:t>
    </dgm:pt>
    <dgm:pt modelId="{81609BEE-E98A-408D-B90B-CCC401709253}" type="pres">
      <dgm:prSet presAssocID="{A0987EFE-4619-4AB1-A9B8-EB5C66A8DB30}" presName="thickLine" presStyleLbl="alignNode1" presStyleIdx="1" presStyleCnt="3"/>
      <dgm:spPr/>
      <dgm:t>
        <a:bodyPr/>
        <a:lstStyle/>
        <a:p>
          <a:endParaRPr lang="pl-PL"/>
        </a:p>
      </dgm:t>
    </dgm:pt>
    <dgm:pt modelId="{641594D3-9E0E-450E-B02E-16FAB11D730C}" type="pres">
      <dgm:prSet presAssocID="{A0987EFE-4619-4AB1-A9B8-EB5C66A8DB30}" presName="horz1" presStyleCnt="0"/>
      <dgm:spPr/>
      <dgm:t>
        <a:bodyPr/>
        <a:lstStyle/>
        <a:p>
          <a:endParaRPr lang="pl-PL"/>
        </a:p>
      </dgm:t>
    </dgm:pt>
    <dgm:pt modelId="{3D978ED0-BA98-487A-8B1D-D5905B2E4785}" type="pres">
      <dgm:prSet presAssocID="{A0987EFE-4619-4AB1-A9B8-EB5C66A8DB30}" presName="tx1" presStyleLbl="revTx" presStyleIdx="1" presStyleCnt="3"/>
      <dgm:spPr/>
      <dgm:t>
        <a:bodyPr/>
        <a:lstStyle/>
        <a:p>
          <a:endParaRPr lang="pl-PL"/>
        </a:p>
      </dgm:t>
    </dgm:pt>
    <dgm:pt modelId="{C0415EE6-22DC-4F3C-96D3-71FA9539037A}" type="pres">
      <dgm:prSet presAssocID="{A0987EFE-4619-4AB1-A9B8-EB5C66A8DB30}" presName="vert1" presStyleCnt="0"/>
      <dgm:spPr/>
      <dgm:t>
        <a:bodyPr/>
        <a:lstStyle/>
        <a:p>
          <a:endParaRPr lang="pl-PL"/>
        </a:p>
      </dgm:t>
    </dgm:pt>
    <dgm:pt modelId="{C2C10B5C-7612-4743-8C1E-6F6541212197}" type="pres">
      <dgm:prSet presAssocID="{1C2C2AEF-2C81-47A3-BDDA-504CE75998CA}" presName="thickLine" presStyleLbl="alignNode1" presStyleIdx="2" presStyleCnt="3"/>
      <dgm:spPr/>
      <dgm:t>
        <a:bodyPr/>
        <a:lstStyle/>
        <a:p>
          <a:endParaRPr lang="pl-PL"/>
        </a:p>
      </dgm:t>
    </dgm:pt>
    <dgm:pt modelId="{85909FC7-80F0-4A85-BD28-F381F89AC755}" type="pres">
      <dgm:prSet presAssocID="{1C2C2AEF-2C81-47A3-BDDA-504CE75998CA}" presName="horz1" presStyleCnt="0"/>
      <dgm:spPr/>
      <dgm:t>
        <a:bodyPr/>
        <a:lstStyle/>
        <a:p>
          <a:endParaRPr lang="pl-PL"/>
        </a:p>
      </dgm:t>
    </dgm:pt>
    <dgm:pt modelId="{76638062-4CFB-4406-849D-29468BF26E51}" type="pres">
      <dgm:prSet presAssocID="{1C2C2AEF-2C81-47A3-BDDA-504CE75998CA}" presName="tx1" presStyleLbl="revTx" presStyleIdx="2" presStyleCnt="3"/>
      <dgm:spPr/>
      <dgm:t>
        <a:bodyPr/>
        <a:lstStyle/>
        <a:p>
          <a:endParaRPr lang="pl-PL"/>
        </a:p>
      </dgm:t>
    </dgm:pt>
    <dgm:pt modelId="{4B5F0249-F646-4304-B849-545E9C05CFB7}" type="pres">
      <dgm:prSet presAssocID="{1C2C2AEF-2C81-47A3-BDDA-504CE75998CA}" presName="vert1" presStyleCnt="0"/>
      <dgm:spPr/>
      <dgm:t>
        <a:bodyPr/>
        <a:lstStyle/>
        <a:p>
          <a:endParaRPr lang="pl-PL"/>
        </a:p>
      </dgm:t>
    </dgm:pt>
  </dgm:ptLst>
  <dgm:cxnLst>
    <dgm:cxn modelId="{090C2174-6783-4549-AC96-D097DE18A56A}" type="presOf" srcId="{A0987EFE-4619-4AB1-A9B8-EB5C66A8DB30}" destId="{3D978ED0-BA98-487A-8B1D-D5905B2E4785}" srcOrd="0" destOrd="0" presId="urn:microsoft.com/office/officeart/2008/layout/LinedList"/>
    <dgm:cxn modelId="{F0D26FB1-2C86-48A8-A2F5-20624AE04AC8}" srcId="{D8868285-6049-4317-9635-10571C44AE41}" destId="{23DCCFED-DD5E-4C8F-B9D0-42007ACE3E4D}" srcOrd="0" destOrd="0" parTransId="{462E97CF-2FED-46CA-9AF6-EEB20D37C133}" sibTransId="{84478502-BC53-4F4A-8F55-B31D3E4F3BD3}"/>
    <dgm:cxn modelId="{7E43D725-9A17-4EDE-B327-7927811E7F12}" type="presOf" srcId="{D8868285-6049-4317-9635-10571C44AE41}" destId="{82E0444E-E10D-4C4F-893D-BCFF30AEC227}" srcOrd="0" destOrd="0" presId="urn:microsoft.com/office/officeart/2008/layout/LinedList"/>
    <dgm:cxn modelId="{C8CA6D45-4B6B-4777-8491-EAEF8D804D5B}" srcId="{D8868285-6049-4317-9635-10571C44AE41}" destId="{A0987EFE-4619-4AB1-A9B8-EB5C66A8DB30}" srcOrd="1" destOrd="0" parTransId="{9B2E9E8A-B44F-426C-B89B-5E93193E244E}" sibTransId="{EEEB2BDE-4529-4610-B4BC-3AD34D9201FE}"/>
    <dgm:cxn modelId="{F3218AD7-9981-445B-B91E-B5DA78FB13CF}" type="presOf" srcId="{23DCCFED-DD5E-4C8F-B9D0-42007ACE3E4D}" destId="{AE886010-597E-4399-B457-400E229073A5}" srcOrd="0" destOrd="0" presId="urn:microsoft.com/office/officeart/2008/layout/LinedList"/>
    <dgm:cxn modelId="{CD2F26E3-F655-49CF-AFC4-34B2FB59B063}" srcId="{D8868285-6049-4317-9635-10571C44AE41}" destId="{1C2C2AEF-2C81-47A3-BDDA-504CE75998CA}" srcOrd="2" destOrd="0" parTransId="{D1E2D584-D816-428D-A2F4-4FCB430328E4}" sibTransId="{D75AB990-54EC-46D5-B40B-575735011851}"/>
    <dgm:cxn modelId="{9B4E6038-CE0E-492D-A174-65DF8A88CD1A}" type="presOf" srcId="{1C2C2AEF-2C81-47A3-BDDA-504CE75998CA}" destId="{76638062-4CFB-4406-849D-29468BF26E51}" srcOrd="0" destOrd="0" presId="urn:microsoft.com/office/officeart/2008/layout/LinedList"/>
    <dgm:cxn modelId="{26352F66-7462-4ED8-8A64-2F3C7CFC6AF9}" type="presParOf" srcId="{82E0444E-E10D-4C4F-893D-BCFF30AEC227}" destId="{47535273-8704-4B6F-9AC2-B5B5A2EE24EB}" srcOrd="0" destOrd="0" presId="urn:microsoft.com/office/officeart/2008/layout/LinedList"/>
    <dgm:cxn modelId="{50C8F032-98DF-4A2A-8674-A0529D480B88}" type="presParOf" srcId="{82E0444E-E10D-4C4F-893D-BCFF30AEC227}" destId="{77E7AB56-2702-4C1A-8E5B-47B4B0A4CBEB}" srcOrd="1" destOrd="0" presId="urn:microsoft.com/office/officeart/2008/layout/LinedList"/>
    <dgm:cxn modelId="{074AE5A6-D043-41E0-A2AB-2EF9C0903704}" type="presParOf" srcId="{77E7AB56-2702-4C1A-8E5B-47B4B0A4CBEB}" destId="{AE886010-597E-4399-B457-400E229073A5}" srcOrd="0" destOrd="0" presId="urn:microsoft.com/office/officeart/2008/layout/LinedList"/>
    <dgm:cxn modelId="{80086754-0D43-43C9-842A-D1E5C2C148B3}" type="presParOf" srcId="{77E7AB56-2702-4C1A-8E5B-47B4B0A4CBEB}" destId="{765F27DE-35E7-4FA4-9823-19A0DC0BF115}" srcOrd="1" destOrd="0" presId="urn:microsoft.com/office/officeart/2008/layout/LinedList"/>
    <dgm:cxn modelId="{5B7EF1EB-C0BC-4D4E-BFBA-1EE44E22606B}" type="presParOf" srcId="{82E0444E-E10D-4C4F-893D-BCFF30AEC227}" destId="{81609BEE-E98A-408D-B90B-CCC401709253}" srcOrd="2" destOrd="0" presId="urn:microsoft.com/office/officeart/2008/layout/LinedList"/>
    <dgm:cxn modelId="{5167A35A-2B38-439F-92F4-192C9517B13B}" type="presParOf" srcId="{82E0444E-E10D-4C4F-893D-BCFF30AEC227}" destId="{641594D3-9E0E-450E-B02E-16FAB11D730C}" srcOrd="3" destOrd="0" presId="urn:microsoft.com/office/officeart/2008/layout/LinedList"/>
    <dgm:cxn modelId="{AB984DAD-7B19-4A7C-9B51-2D6AEDDB0883}" type="presParOf" srcId="{641594D3-9E0E-450E-B02E-16FAB11D730C}" destId="{3D978ED0-BA98-487A-8B1D-D5905B2E4785}" srcOrd="0" destOrd="0" presId="urn:microsoft.com/office/officeart/2008/layout/LinedList"/>
    <dgm:cxn modelId="{B52F73E2-9CD6-407E-8C52-50BC68C6DC57}" type="presParOf" srcId="{641594D3-9E0E-450E-B02E-16FAB11D730C}" destId="{C0415EE6-22DC-4F3C-96D3-71FA9539037A}" srcOrd="1" destOrd="0" presId="urn:microsoft.com/office/officeart/2008/layout/LinedList"/>
    <dgm:cxn modelId="{E34B66F8-B60F-41F3-B586-C62A4C99E55E}" type="presParOf" srcId="{82E0444E-E10D-4C4F-893D-BCFF30AEC227}" destId="{C2C10B5C-7612-4743-8C1E-6F6541212197}" srcOrd="4" destOrd="0" presId="urn:microsoft.com/office/officeart/2008/layout/LinedList"/>
    <dgm:cxn modelId="{E6C6A56D-659B-4807-B457-460FFBDA91E4}" type="presParOf" srcId="{82E0444E-E10D-4C4F-893D-BCFF30AEC227}" destId="{85909FC7-80F0-4A85-BD28-F381F89AC755}" srcOrd="5" destOrd="0" presId="urn:microsoft.com/office/officeart/2008/layout/LinedList"/>
    <dgm:cxn modelId="{61712A46-6826-4F7D-BA60-6838AA391CC0}" type="presParOf" srcId="{85909FC7-80F0-4A85-BD28-F381F89AC755}" destId="{76638062-4CFB-4406-849D-29468BF26E51}" srcOrd="0" destOrd="0" presId="urn:microsoft.com/office/officeart/2008/layout/LinedList"/>
    <dgm:cxn modelId="{630A6106-126C-4177-8824-B6973B494F6B}" type="presParOf" srcId="{85909FC7-80F0-4A85-BD28-F381F89AC755}" destId="{4B5F0249-F646-4304-B849-545E9C05CFB7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5/8/layout/venn3" loCatId="relationship" qsTypeId="urn:microsoft.com/office/officeart/2005/8/quickstyle/simple2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70DD5C68-219B-475B-AF59-87D80C76A60A}">
      <dgm:prSet custT="1"/>
      <dgm:spPr/>
      <dgm:t>
        <a:bodyPr lIns="144000" rIns="144000"/>
        <a:lstStyle/>
        <a:p>
          <a:pPr rtl="0"/>
          <a:r>
            <a:rPr lang="pl-PL" sz="2000" dirty="0" err="1" smtClean="0"/>
            <a:t>Detailed</a:t>
          </a:r>
          <a:r>
            <a:rPr lang="pl-PL" sz="2000" dirty="0" smtClean="0"/>
            <a:t> </a:t>
          </a:r>
          <a:r>
            <a:rPr lang="pl-PL" sz="2000" dirty="0" err="1" smtClean="0"/>
            <a:t>description</a:t>
          </a:r>
          <a:r>
            <a:rPr lang="pl-PL" sz="2000" dirty="0" smtClean="0"/>
            <a:t> of </a:t>
          </a:r>
          <a:r>
            <a:rPr lang="pl-PL" sz="2000" smtClean="0"/>
            <a:t>the i mpact</a:t>
          </a:r>
          <a:r>
            <a:rPr lang="pl-PL" sz="2000" dirty="0" smtClean="0"/>
            <a:t> on </a:t>
          </a:r>
          <a:r>
            <a:rPr lang="pl-PL" sz="2000" dirty="0" err="1" smtClean="0"/>
            <a:t>macroindicators</a:t>
          </a:r>
          <a:endParaRPr lang="en-GB" sz="2000" dirty="0"/>
        </a:p>
      </dgm:t>
    </dgm:pt>
    <dgm:pt modelId="{A8F6DED3-0F66-4838-B1A5-22388C2ADCC5}" type="parTrans" cxnId="{B7E1E394-8319-49DE-BC8D-C6999C41BD2F}">
      <dgm:prSet/>
      <dgm:spPr/>
      <dgm:t>
        <a:bodyPr/>
        <a:lstStyle/>
        <a:p>
          <a:endParaRPr lang="pl-PL" sz="2000"/>
        </a:p>
      </dgm:t>
    </dgm:pt>
    <dgm:pt modelId="{8AD5961A-93EC-4CE1-8A01-9D8A63D3DCC0}" type="sibTrans" cxnId="{B7E1E394-8319-49DE-BC8D-C6999C41BD2F}">
      <dgm:prSet/>
      <dgm:spPr/>
      <dgm:t>
        <a:bodyPr/>
        <a:lstStyle/>
        <a:p>
          <a:endParaRPr lang="pl-PL" sz="2000"/>
        </a:p>
      </dgm:t>
    </dgm:pt>
    <dgm:pt modelId="{2B96F4EC-D163-4F32-BD3B-36728344B74D}">
      <dgm:prSet custT="1"/>
      <dgm:spPr/>
      <dgm:t>
        <a:bodyPr/>
        <a:lstStyle/>
        <a:p>
          <a:pPr rtl="0"/>
          <a:r>
            <a:rPr lang="pl-PL" sz="2000" dirty="0" err="1" smtClean="0"/>
            <a:t>Wide</a:t>
          </a:r>
          <a:r>
            <a:rPr lang="pl-PL" sz="2000" dirty="0" smtClean="0"/>
            <a:t> </a:t>
          </a:r>
          <a:r>
            <a:rPr lang="pl-PL" sz="2000" dirty="0" err="1" smtClean="0"/>
            <a:t>coverage</a:t>
          </a:r>
          <a:r>
            <a:rPr lang="pl-PL" sz="2000" dirty="0" smtClean="0"/>
            <a:t> of the </a:t>
          </a:r>
          <a:r>
            <a:rPr lang="pl-PL" sz="2000" dirty="0" err="1" smtClean="0"/>
            <a:t>Partnership</a:t>
          </a:r>
          <a:r>
            <a:rPr lang="pl-PL" sz="2000" dirty="0" smtClean="0"/>
            <a:t> Agreement 2014-2020</a:t>
          </a:r>
          <a:endParaRPr lang="en-GB" sz="2000" dirty="0"/>
        </a:p>
      </dgm:t>
    </dgm:pt>
    <dgm:pt modelId="{ED21AD9B-F999-44C2-93AB-A898FB461034}" type="parTrans" cxnId="{A942976F-70BC-4433-9676-01377CE2E049}">
      <dgm:prSet/>
      <dgm:spPr/>
      <dgm:t>
        <a:bodyPr/>
        <a:lstStyle/>
        <a:p>
          <a:endParaRPr lang="pl-PL" sz="2000"/>
        </a:p>
      </dgm:t>
    </dgm:pt>
    <dgm:pt modelId="{57EF6BC7-0F98-49A1-B83E-44D609EACDD7}" type="sibTrans" cxnId="{A942976F-70BC-4433-9676-01377CE2E049}">
      <dgm:prSet/>
      <dgm:spPr/>
      <dgm:t>
        <a:bodyPr/>
        <a:lstStyle/>
        <a:p>
          <a:endParaRPr lang="pl-PL" sz="2000"/>
        </a:p>
      </dgm:t>
    </dgm:pt>
    <dgm:pt modelId="{7A736878-09FB-43B9-BD31-D5BDCF1E07F0}">
      <dgm:prSet custT="1"/>
      <dgm:spPr/>
      <dgm:t>
        <a:bodyPr/>
        <a:lstStyle/>
        <a:p>
          <a:pPr rtl="0"/>
          <a:r>
            <a:rPr lang="pl-PL" sz="2000" dirty="0" smtClean="0"/>
            <a:t>Part on regions – </a:t>
          </a:r>
          <a:r>
            <a:rPr lang="pl-PL" sz="2000" dirty="0" err="1" smtClean="0"/>
            <a:t>analyzes</a:t>
          </a:r>
          <a:r>
            <a:rPr lang="pl-PL" sz="2000" dirty="0" smtClean="0"/>
            <a:t> of </a:t>
          </a:r>
          <a:r>
            <a:rPr lang="pl-PL" sz="2000" dirty="0" err="1" smtClean="0"/>
            <a:t>individual</a:t>
          </a:r>
          <a:r>
            <a:rPr lang="pl-PL" sz="2000" dirty="0" smtClean="0"/>
            <a:t> </a:t>
          </a:r>
          <a:r>
            <a:rPr lang="pl-PL" sz="2000" dirty="0" err="1" smtClean="0"/>
            <a:t>voivodeships</a:t>
          </a:r>
          <a:endParaRPr lang="en-GB" sz="2000" dirty="0"/>
        </a:p>
      </dgm:t>
    </dgm:pt>
    <dgm:pt modelId="{1EFF3E4F-C481-4663-9C10-F1D55AEF0F89}" type="parTrans" cxnId="{6AC68254-03E4-4404-ACB3-D9A8D5B389F4}">
      <dgm:prSet/>
      <dgm:spPr/>
      <dgm:t>
        <a:bodyPr/>
        <a:lstStyle/>
        <a:p>
          <a:endParaRPr lang="pl-PL" sz="2000"/>
        </a:p>
      </dgm:t>
    </dgm:pt>
    <dgm:pt modelId="{6FB99AC0-8A97-415D-AAF2-A39E8ABA7038}" type="sibTrans" cxnId="{6AC68254-03E4-4404-ACB3-D9A8D5B389F4}">
      <dgm:prSet/>
      <dgm:spPr/>
      <dgm:t>
        <a:bodyPr/>
        <a:lstStyle/>
        <a:p>
          <a:endParaRPr lang="pl-PL" sz="2000"/>
        </a:p>
      </dgm:t>
    </dgm:pt>
    <dgm:pt modelId="{4C65DE8C-F4E3-48AB-8F48-934E9E0692D3}">
      <dgm:prSet custT="1"/>
      <dgm:spPr/>
      <dgm:t>
        <a:bodyPr/>
        <a:lstStyle/>
        <a:p>
          <a:pPr rtl="0"/>
          <a:r>
            <a:rPr lang="pl-PL" sz="2000" dirty="0" err="1" smtClean="0"/>
            <a:t>Analyzis</a:t>
          </a:r>
          <a:r>
            <a:rPr lang="pl-PL" sz="2000" dirty="0" smtClean="0"/>
            <a:t> of the </a:t>
          </a:r>
          <a:r>
            <a:rPr lang="pl-PL" sz="2000" dirty="0" err="1" smtClean="0"/>
            <a:t>use</a:t>
          </a:r>
          <a:r>
            <a:rPr lang="pl-PL" sz="2000" dirty="0" smtClean="0"/>
            <a:t> of </a:t>
          </a:r>
          <a:r>
            <a:rPr lang="pl-PL" sz="2000" dirty="0" err="1" smtClean="0"/>
            <a:t>available</a:t>
          </a:r>
          <a:r>
            <a:rPr lang="pl-PL" sz="2000" dirty="0" smtClean="0"/>
            <a:t> </a:t>
          </a:r>
          <a:r>
            <a:rPr lang="pl-PL" sz="2000" dirty="0" err="1" smtClean="0"/>
            <a:t>funds</a:t>
          </a:r>
          <a:r>
            <a:rPr lang="pl-PL" sz="2000" dirty="0" smtClean="0"/>
            <a:t> and of </a:t>
          </a:r>
          <a:r>
            <a:rPr lang="pl-PL" sz="2000" dirty="0" err="1" smtClean="0"/>
            <a:t>attendant</a:t>
          </a:r>
          <a:r>
            <a:rPr lang="pl-PL" sz="2000" dirty="0" smtClean="0"/>
            <a:t> </a:t>
          </a:r>
          <a:r>
            <a:rPr lang="pl-PL" sz="2000" dirty="0" err="1" smtClean="0"/>
            <a:t>effects</a:t>
          </a:r>
          <a:endParaRPr lang="en-GB" sz="2000" dirty="0"/>
        </a:p>
      </dgm:t>
    </dgm:pt>
    <dgm:pt modelId="{E6B1D98A-2233-4A53-A126-B428F38D6B64}" type="parTrans" cxnId="{CE1310F6-193B-4778-9B15-D0EADB5613D5}">
      <dgm:prSet/>
      <dgm:spPr/>
      <dgm:t>
        <a:bodyPr/>
        <a:lstStyle/>
        <a:p>
          <a:endParaRPr lang="pl-PL" sz="2000"/>
        </a:p>
      </dgm:t>
    </dgm:pt>
    <dgm:pt modelId="{C87C6E09-5756-4C33-95B3-2A794DBB35D3}" type="sibTrans" cxnId="{CE1310F6-193B-4778-9B15-D0EADB5613D5}">
      <dgm:prSet/>
      <dgm:spPr/>
      <dgm:t>
        <a:bodyPr/>
        <a:lstStyle/>
        <a:p>
          <a:endParaRPr lang="pl-PL" sz="2000"/>
        </a:p>
      </dgm:t>
    </dgm:pt>
    <dgm:pt modelId="{5F9C4A2B-6A5F-4B36-B379-908496413D16}" type="pres">
      <dgm:prSet presAssocID="{49A3CD48-6F34-4014-8FC4-B9E53F936B2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41257E86-2848-44D7-9ACE-4F0F845D99A2}" type="pres">
      <dgm:prSet presAssocID="{70DD5C68-219B-475B-AF59-87D80C76A60A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B797C6D5-127B-40D7-8B2C-9389872D1E36}" type="pres">
      <dgm:prSet presAssocID="{8AD5961A-93EC-4CE1-8A01-9D8A63D3DCC0}" presName="space" presStyleCnt="0"/>
      <dgm:spPr/>
    </dgm:pt>
    <dgm:pt modelId="{3DB799AE-1C31-4883-AC7D-7AEEDE19B172}" type="pres">
      <dgm:prSet presAssocID="{2B96F4EC-D163-4F32-BD3B-36728344B74D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7C16BDE8-F7A6-4F93-BB1B-9F29CE1AA306}" type="pres">
      <dgm:prSet presAssocID="{57EF6BC7-0F98-49A1-B83E-44D609EACDD7}" presName="space" presStyleCnt="0"/>
      <dgm:spPr/>
    </dgm:pt>
    <dgm:pt modelId="{74D4123E-4ED7-410B-A60B-8CB188850851}" type="pres">
      <dgm:prSet presAssocID="{7A736878-09FB-43B9-BD31-D5BDCF1E07F0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0309C22F-F9BF-4A74-BF48-0811D829B029}" type="pres">
      <dgm:prSet presAssocID="{6FB99AC0-8A97-415D-AAF2-A39E8ABA7038}" presName="space" presStyleCnt="0"/>
      <dgm:spPr/>
    </dgm:pt>
    <dgm:pt modelId="{7B9B8694-CD21-45C7-88BA-9A83D4E985E2}" type="pres">
      <dgm:prSet presAssocID="{4C65DE8C-F4E3-48AB-8F48-934E9E0692D3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D999B961-1949-4AFF-9403-910A4E4D6ED5}" type="presOf" srcId="{7A736878-09FB-43B9-BD31-D5BDCF1E07F0}" destId="{74D4123E-4ED7-410B-A60B-8CB188850851}" srcOrd="0" destOrd="0" presId="urn:microsoft.com/office/officeart/2005/8/layout/venn3"/>
    <dgm:cxn modelId="{32B0FD2A-A09F-48AC-BD34-046CA61032A6}" type="presOf" srcId="{4C65DE8C-F4E3-48AB-8F48-934E9E0692D3}" destId="{7B9B8694-CD21-45C7-88BA-9A83D4E985E2}" srcOrd="0" destOrd="0" presId="urn:microsoft.com/office/officeart/2005/8/layout/venn3"/>
    <dgm:cxn modelId="{B7E1E394-8319-49DE-BC8D-C6999C41BD2F}" srcId="{49A3CD48-6F34-4014-8FC4-B9E53F936B2F}" destId="{70DD5C68-219B-475B-AF59-87D80C76A60A}" srcOrd="0" destOrd="0" parTransId="{A8F6DED3-0F66-4838-B1A5-22388C2ADCC5}" sibTransId="{8AD5961A-93EC-4CE1-8A01-9D8A63D3DCC0}"/>
    <dgm:cxn modelId="{CE1310F6-193B-4778-9B15-D0EADB5613D5}" srcId="{49A3CD48-6F34-4014-8FC4-B9E53F936B2F}" destId="{4C65DE8C-F4E3-48AB-8F48-934E9E0692D3}" srcOrd="3" destOrd="0" parTransId="{E6B1D98A-2233-4A53-A126-B428F38D6B64}" sibTransId="{C87C6E09-5756-4C33-95B3-2A794DBB35D3}"/>
    <dgm:cxn modelId="{A942976F-70BC-4433-9676-01377CE2E049}" srcId="{49A3CD48-6F34-4014-8FC4-B9E53F936B2F}" destId="{2B96F4EC-D163-4F32-BD3B-36728344B74D}" srcOrd="1" destOrd="0" parTransId="{ED21AD9B-F999-44C2-93AB-A898FB461034}" sibTransId="{57EF6BC7-0F98-49A1-B83E-44D609EACDD7}"/>
    <dgm:cxn modelId="{6AC68254-03E4-4404-ACB3-D9A8D5B389F4}" srcId="{49A3CD48-6F34-4014-8FC4-B9E53F936B2F}" destId="{7A736878-09FB-43B9-BD31-D5BDCF1E07F0}" srcOrd="2" destOrd="0" parTransId="{1EFF3E4F-C481-4663-9C10-F1D55AEF0F89}" sibTransId="{6FB99AC0-8A97-415D-AAF2-A39E8ABA7038}"/>
    <dgm:cxn modelId="{604E869B-9409-4658-97DA-066524FB983B}" type="presOf" srcId="{70DD5C68-219B-475B-AF59-87D80C76A60A}" destId="{41257E86-2848-44D7-9ACE-4F0F845D99A2}" srcOrd="0" destOrd="0" presId="urn:microsoft.com/office/officeart/2005/8/layout/venn3"/>
    <dgm:cxn modelId="{7D2828E9-FE96-45E3-B04C-D7A3F7F18AD4}" type="presOf" srcId="{49A3CD48-6F34-4014-8FC4-B9E53F936B2F}" destId="{5F9C4A2B-6A5F-4B36-B379-908496413D16}" srcOrd="0" destOrd="0" presId="urn:microsoft.com/office/officeart/2005/8/layout/venn3"/>
    <dgm:cxn modelId="{F17C5750-85F5-460E-8165-D68357A5D126}" type="presOf" srcId="{2B96F4EC-D163-4F32-BD3B-36728344B74D}" destId="{3DB799AE-1C31-4883-AC7D-7AEEDE19B172}" srcOrd="0" destOrd="0" presId="urn:microsoft.com/office/officeart/2005/8/layout/venn3"/>
    <dgm:cxn modelId="{A265BE81-2351-400D-A2A4-101615FC3292}" type="presParOf" srcId="{5F9C4A2B-6A5F-4B36-B379-908496413D16}" destId="{41257E86-2848-44D7-9ACE-4F0F845D99A2}" srcOrd="0" destOrd="0" presId="urn:microsoft.com/office/officeart/2005/8/layout/venn3"/>
    <dgm:cxn modelId="{F88DAB5A-993C-49F3-8F76-65DF95DEF8B9}" type="presParOf" srcId="{5F9C4A2B-6A5F-4B36-B379-908496413D16}" destId="{B797C6D5-127B-40D7-8B2C-9389872D1E36}" srcOrd="1" destOrd="0" presId="urn:microsoft.com/office/officeart/2005/8/layout/venn3"/>
    <dgm:cxn modelId="{31C068EE-DF50-4BC9-BADE-164596580B63}" type="presParOf" srcId="{5F9C4A2B-6A5F-4B36-B379-908496413D16}" destId="{3DB799AE-1C31-4883-AC7D-7AEEDE19B172}" srcOrd="2" destOrd="0" presId="urn:microsoft.com/office/officeart/2005/8/layout/venn3"/>
    <dgm:cxn modelId="{CC581650-E57D-4822-B35F-E6DCFB8C544D}" type="presParOf" srcId="{5F9C4A2B-6A5F-4B36-B379-908496413D16}" destId="{7C16BDE8-F7A6-4F93-BB1B-9F29CE1AA306}" srcOrd="3" destOrd="0" presId="urn:microsoft.com/office/officeart/2005/8/layout/venn3"/>
    <dgm:cxn modelId="{C8E71C38-5F45-428E-8BCF-18C54E798D4D}" type="presParOf" srcId="{5F9C4A2B-6A5F-4B36-B379-908496413D16}" destId="{74D4123E-4ED7-410B-A60B-8CB188850851}" srcOrd="4" destOrd="0" presId="urn:microsoft.com/office/officeart/2005/8/layout/venn3"/>
    <dgm:cxn modelId="{F2E27A25-52FD-4B52-9CE0-1EFD5AB4EA7A}" type="presParOf" srcId="{5F9C4A2B-6A5F-4B36-B379-908496413D16}" destId="{0309C22F-F9BF-4A74-BF48-0811D829B029}" srcOrd="5" destOrd="0" presId="urn:microsoft.com/office/officeart/2005/8/layout/venn3"/>
    <dgm:cxn modelId="{92734B58-92D5-45B2-A1C6-87D05C9F1AEE}" type="presParOf" srcId="{5F9C4A2B-6A5F-4B36-B379-908496413D16}" destId="{7B9B8694-CD21-45C7-88BA-9A83D4E985E2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D851C803-A02C-41A3-A1D9-442D42E32810}" type="doc">
      <dgm:prSet loTypeId="urn:microsoft.com/office/officeart/2008/layout/LinedList" loCatId="list" qsTypeId="urn:microsoft.com/office/officeart/2005/8/quickstyle/simple3" qsCatId="simple" csTypeId="urn:microsoft.com/office/officeart/2005/8/colors/colorful5" csCatId="colorful" phldr="1"/>
      <dgm:spPr/>
      <dgm:t>
        <a:bodyPr/>
        <a:lstStyle/>
        <a:p>
          <a:endParaRPr lang="pl-PL"/>
        </a:p>
      </dgm:t>
    </dgm:pt>
    <dgm:pt modelId="{D67427CF-0A2B-4A8B-BC1A-88B08F8CD6C5}">
      <dgm:prSet/>
      <dgm:spPr/>
      <dgm:t>
        <a:bodyPr/>
        <a:lstStyle/>
        <a:p>
          <a:pPr rtl="0"/>
          <a:r>
            <a:rPr lang="pl-PL" dirty="0" err="1" smtClean="0"/>
            <a:t>Available</a:t>
          </a:r>
          <a:r>
            <a:rPr lang="pl-PL" dirty="0" smtClean="0"/>
            <a:t> in </a:t>
          </a:r>
          <a:r>
            <a:rPr lang="pl-PL" dirty="0" err="1" smtClean="0"/>
            <a:t>November</a:t>
          </a:r>
          <a:endParaRPr lang="en-GB" dirty="0"/>
        </a:p>
      </dgm:t>
    </dgm:pt>
    <dgm:pt modelId="{6341C242-F0A1-426D-8D39-616BF880C7CF}" type="parTrans" cxnId="{DB7D660D-BA95-4B11-8BA3-116797154C51}">
      <dgm:prSet/>
      <dgm:spPr/>
      <dgm:t>
        <a:bodyPr/>
        <a:lstStyle/>
        <a:p>
          <a:endParaRPr lang="pl-PL"/>
        </a:p>
      </dgm:t>
    </dgm:pt>
    <dgm:pt modelId="{A69CDBB6-1622-4648-862D-A9236507CD72}" type="sibTrans" cxnId="{DB7D660D-BA95-4B11-8BA3-116797154C51}">
      <dgm:prSet/>
      <dgm:spPr/>
      <dgm:t>
        <a:bodyPr/>
        <a:lstStyle/>
        <a:p>
          <a:endParaRPr lang="pl-PL"/>
        </a:p>
      </dgm:t>
    </dgm:pt>
    <dgm:pt modelId="{F2D4AF9F-1938-4868-A5C9-DBEADC124CFD}" type="pres">
      <dgm:prSet presAssocID="{D851C803-A02C-41A3-A1D9-442D42E32810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25F30649-7F59-4F67-8110-96423C289025}" type="pres">
      <dgm:prSet presAssocID="{D67427CF-0A2B-4A8B-BC1A-88B08F8CD6C5}" presName="thickLine" presStyleLbl="alignNode1" presStyleIdx="0" presStyleCnt="1"/>
      <dgm:spPr/>
    </dgm:pt>
    <dgm:pt modelId="{B6037A45-9355-427C-90EA-12AAA39227CE}" type="pres">
      <dgm:prSet presAssocID="{D67427CF-0A2B-4A8B-BC1A-88B08F8CD6C5}" presName="horz1" presStyleCnt="0"/>
      <dgm:spPr/>
    </dgm:pt>
    <dgm:pt modelId="{E59E08E5-FCE6-4248-B47E-B75DC7CF38B6}" type="pres">
      <dgm:prSet presAssocID="{D67427CF-0A2B-4A8B-BC1A-88B08F8CD6C5}" presName="tx1" presStyleLbl="revTx" presStyleIdx="0" presStyleCnt="1"/>
      <dgm:spPr/>
      <dgm:t>
        <a:bodyPr/>
        <a:lstStyle/>
        <a:p>
          <a:endParaRPr lang="pl-PL"/>
        </a:p>
      </dgm:t>
    </dgm:pt>
    <dgm:pt modelId="{F1318B9A-E1E7-420B-91AB-D50010C63251}" type="pres">
      <dgm:prSet presAssocID="{D67427CF-0A2B-4A8B-BC1A-88B08F8CD6C5}" presName="vert1" presStyleCnt="0"/>
      <dgm:spPr/>
    </dgm:pt>
  </dgm:ptLst>
  <dgm:cxnLst>
    <dgm:cxn modelId="{DB7D660D-BA95-4B11-8BA3-116797154C51}" srcId="{D851C803-A02C-41A3-A1D9-442D42E32810}" destId="{D67427CF-0A2B-4A8B-BC1A-88B08F8CD6C5}" srcOrd="0" destOrd="0" parTransId="{6341C242-F0A1-426D-8D39-616BF880C7CF}" sibTransId="{A69CDBB6-1622-4648-862D-A9236507CD72}"/>
    <dgm:cxn modelId="{D8EAF0FF-8E70-4C9F-BA94-25B6F8B85915}" type="presOf" srcId="{D851C803-A02C-41A3-A1D9-442D42E32810}" destId="{F2D4AF9F-1938-4868-A5C9-DBEADC124CFD}" srcOrd="0" destOrd="0" presId="urn:microsoft.com/office/officeart/2008/layout/LinedList"/>
    <dgm:cxn modelId="{FBB67EB2-713D-4AA9-9EDA-96D65C972544}" type="presOf" srcId="{D67427CF-0A2B-4A8B-BC1A-88B08F8CD6C5}" destId="{E59E08E5-FCE6-4248-B47E-B75DC7CF38B6}" srcOrd="0" destOrd="0" presId="urn:microsoft.com/office/officeart/2008/layout/LinedList"/>
    <dgm:cxn modelId="{8EB7562D-FD9C-42AB-B66C-F2AD9A3A1761}" type="presParOf" srcId="{F2D4AF9F-1938-4868-A5C9-DBEADC124CFD}" destId="{25F30649-7F59-4F67-8110-96423C289025}" srcOrd="0" destOrd="0" presId="urn:microsoft.com/office/officeart/2008/layout/LinedList"/>
    <dgm:cxn modelId="{B2074CEA-6C85-444D-8D69-3A1EBB11F599}" type="presParOf" srcId="{F2D4AF9F-1938-4868-A5C9-DBEADC124CFD}" destId="{B6037A45-9355-427C-90EA-12AAA39227CE}" srcOrd="1" destOrd="0" presId="urn:microsoft.com/office/officeart/2008/layout/LinedList"/>
    <dgm:cxn modelId="{97783F5B-5EAE-4270-AC19-AF27FE62D456}" type="presParOf" srcId="{B6037A45-9355-427C-90EA-12AAA39227CE}" destId="{E59E08E5-FCE6-4248-B47E-B75DC7CF38B6}" srcOrd="0" destOrd="0" presId="urn:microsoft.com/office/officeart/2008/layout/LinedList"/>
    <dgm:cxn modelId="{C3069577-89D9-43E4-9800-1AAA5A1A03AF}" type="presParOf" srcId="{B6037A45-9355-427C-90EA-12AAA39227CE}" destId="{F1318B9A-E1E7-420B-91AB-D50010C6325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5/8/layout/defaul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8F01EB00-EB8E-4410-B81B-6A77D16ABFDD}">
      <dgm:prSet/>
      <dgm:spPr>
        <a:noFill/>
      </dgm:spPr>
      <dgm:t>
        <a:bodyPr/>
        <a:lstStyle/>
        <a:p>
          <a:r>
            <a:rPr lang="pl-PL" dirty="0" err="1" smtClean="0"/>
            <a:t>This</a:t>
          </a:r>
          <a:r>
            <a:rPr lang="pl-PL" dirty="0" smtClean="0"/>
            <a:t> </a:t>
          </a:r>
          <a:r>
            <a:rPr lang="pl-PL" dirty="0" err="1" smtClean="0"/>
            <a:t>year’s</a:t>
          </a:r>
          <a:r>
            <a:rPr lang="pl-PL" dirty="0" smtClean="0"/>
            <a:t> </a:t>
          </a:r>
          <a:r>
            <a:rPr lang="pl-PL" dirty="0" err="1" smtClean="0"/>
            <a:t>evaluation</a:t>
          </a:r>
          <a:r>
            <a:rPr lang="pl-PL" dirty="0" smtClean="0"/>
            <a:t> was </a:t>
          </a:r>
          <a:r>
            <a:rPr lang="pl-PL" dirty="0" err="1" smtClean="0"/>
            <a:t>expanded</a:t>
          </a:r>
          <a:r>
            <a:rPr lang="pl-PL" dirty="0" smtClean="0"/>
            <a:t> to </a:t>
          </a:r>
          <a:r>
            <a:rPr lang="pl-PL" dirty="0" err="1" smtClean="0"/>
            <a:t>include</a:t>
          </a:r>
          <a:r>
            <a:rPr lang="pl-PL" dirty="0" smtClean="0"/>
            <a:t> the </a:t>
          </a:r>
          <a:r>
            <a:rPr lang="pl-PL" dirty="0" err="1" smtClean="0"/>
            <a:t>impact</a:t>
          </a:r>
          <a:r>
            <a:rPr lang="pl-PL" dirty="0" smtClean="0"/>
            <a:t> of the </a:t>
          </a:r>
          <a:r>
            <a:rPr lang="pl-PL" dirty="0" err="1" smtClean="0"/>
            <a:t>Partnership</a:t>
          </a:r>
          <a:r>
            <a:rPr lang="pl-PL" dirty="0" smtClean="0"/>
            <a:t> Agreement 2014-2020 on </a:t>
          </a:r>
          <a:r>
            <a:rPr lang="pl-PL" dirty="0" err="1" smtClean="0"/>
            <a:t>selected</a:t>
          </a:r>
          <a:r>
            <a:rPr lang="pl-PL" dirty="0" smtClean="0"/>
            <a:t> </a:t>
          </a:r>
          <a:r>
            <a:rPr lang="pl-PL" dirty="0" err="1" smtClean="0"/>
            <a:t>macroeconomic</a:t>
          </a:r>
          <a:r>
            <a:rPr lang="pl-PL" dirty="0" smtClean="0"/>
            <a:t> </a:t>
          </a:r>
          <a:r>
            <a:rPr lang="pl-PL" dirty="0" err="1" smtClean="0"/>
            <a:t>indicators</a:t>
          </a:r>
          <a:endParaRPr lang="pl-PL" dirty="0"/>
        </a:p>
      </dgm:t>
    </dgm:pt>
    <dgm:pt modelId="{3CA514E5-77F0-417C-BF28-1FF26CB496FA}" type="parTrans" cxnId="{C0F33884-2867-4D1B-BE92-BA50F3875E40}">
      <dgm:prSet/>
      <dgm:spPr/>
      <dgm:t>
        <a:bodyPr/>
        <a:lstStyle/>
        <a:p>
          <a:endParaRPr lang="pl-PL"/>
        </a:p>
      </dgm:t>
    </dgm:pt>
    <dgm:pt modelId="{13F5402B-2C23-45C5-810B-C19BA1867185}" type="sibTrans" cxnId="{C0F33884-2867-4D1B-BE92-BA50F3875E40}">
      <dgm:prSet/>
      <dgm:spPr/>
      <dgm:t>
        <a:bodyPr/>
        <a:lstStyle/>
        <a:p>
          <a:endParaRPr lang="pl-PL"/>
        </a:p>
      </dgm:t>
    </dgm:pt>
    <dgm:pt modelId="{C9512603-B9DE-41FB-A184-2351C353F7F8}">
      <dgm:prSet/>
      <dgm:spPr>
        <a:noFill/>
      </dgm:spPr>
      <dgm:t>
        <a:bodyPr/>
        <a:lstStyle/>
        <a:p>
          <a:r>
            <a:rPr lang="pl-PL" dirty="0" err="1" smtClean="0"/>
            <a:t>Tables</a:t>
          </a:r>
          <a:r>
            <a:rPr lang="pl-PL" dirty="0" smtClean="0"/>
            <a:t> with </a:t>
          </a:r>
          <a:r>
            <a:rPr lang="pl-PL" dirty="0" err="1" smtClean="0"/>
            <a:t>detailed</a:t>
          </a:r>
          <a:r>
            <a:rPr lang="pl-PL" dirty="0" smtClean="0"/>
            <a:t> data </a:t>
          </a:r>
          <a:r>
            <a:rPr lang="pl-PL" dirty="0" err="1" smtClean="0"/>
            <a:t>were</a:t>
          </a:r>
          <a:r>
            <a:rPr lang="pl-PL" dirty="0" smtClean="0"/>
            <a:t> </a:t>
          </a:r>
          <a:r>
            <a:rPr lang="pl-PL" dirty="0" err="1" smtClean="0"/>
            <a:t>transfered</a:t>
          </a:r>
          <a:r>
            <a:rPr lang="pl-PL" dirty="0" smtClean="0"/>
            <a:t> to the </a:t>
          </a:r>
          <a:r>
            <a:rPr lang="pl-PL" dirty="0" err="1" smtClean="0"/>
            <a:t>representatives</a:t>
          </a:r>
          <a:r>
            <a:rPr lang="pl-PL" dirty="0" smtClean="0"/>
            <a:t> of </a:t>
          </a:r>
          <a:r>
            <a:rPr lang="pl-PL" dirty="0" err="1" smtClean="0"/>
            <a:t>Managing</a:t>
          </a:r>
          <a:r>
            <a:rPr lang="pl-PL" dirty="0" smtClean="0"/>
            <a:t> </a:t>
          </a:r>
          <a:r>
            <a:rPr lang="pl-PL" dirty="0" err="1" smtClean="0"/>
            <a:t>Authorities</a:t>
          </a:r>
          <a:r>
            <a:rPr lang="pl-PL" dirty="0" smtClean="0"/>
            <a:t>. </a:t>
          </a:r>
          <a:endParaRPr lang="pl-PL" dirty="0"/>
        </a:p>
      </dgm:t>
    </dgm:pt>
    <dgm:pt modelId="{C5D00AF1-841C-490B-8674-330541885225}" type="parTrans" cxnId="{F04CD479-AD0E-4360-A2B1-21C6990CBFAA}">
      <dgm:prSet/>
      <dgm:spPr/>
      <dgm:t>
        <a:bodyPr/>
        <a:lstStyle/>
        <a:p>
          <a:endParaRPr lang="pl-PL"/>
        </a:p>
      </dgm:t>
    </dgm:pt>
    <dgm:pt modelId="{EE68D5B2-76D0-4983-B166-C6F652E1A2A9}" type="sibTrans" cxnId="{F04CD479-AD0E-4360-A2B1-21C6990CBFAA}">
      <dgm:prSet/>
      <dgm:spPr/>
      <dgm:t>
        <a:bodyPr/>
        <a:lstStyle/>
        <a:p>
          <a:endParaRPr lang="pl-PL"/>
        </a:p>
      </dgm:t>
    </dgm:pt>
    <dgm:pt modelId="{414B88A7-2666-472E-BE6C-45192B36D017}" type="pres">
      <dgm:prSet presAssocID="{49A3CD48-6F34-4014-8FC4-B9E53F936B2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5C3EA817-6ED4-4BBD-B712-22439D14C6D7}" type="pres">
      <dgm:prSet presAssocID="{8F01EB00-EB8E-4410-B81B-6A77D16ABFDD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8EAB0303-43F2-4849-86A7-E190F74F81D1}" type="pres">
      <dgm:prSet presAssocID="{13F5402B-2C23-45C5-810B-C19BA1867185}" presName="sibTrans" presStyleCnt="0"/>
      <dgm:spPr/>
    </dgm:pt>
    <dgm:pt modelId="{3AA7386C-877F-4EE8-827F-E13F0834A76E}" type="pres">
      <dgm:prSet presAssocID="{C9512603-B9DE-41FB-A184-2351C353F7F8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0AFE7922-4885-4277-AF2C-B191D6C53749}" type="presOf" srcId="{C9512603-B9DE-41FB-A184-2351C353F7F8}" destId="{3AA7386C-877F-4EE8-827F-E13F0834A76E}" srcOrd="0" destOrd="0" presId="urn:microsoft.com/office/officeart/2005/8/layout/default"/>
    <dgm:cxn modelId="{F04CD479-AD0E-4360-A2B1-21C6990CBFAA}" srcId="{49A3CD48-6F34-4014-8FC4-B9E53F936B2F}" destId="{C9512603-B9DE-41FB-A184-2351C353F7F8}" srcOrd="1" destOrd="0" parTransId="{C5D00AF1-841C-490B-8674-330541885225}" sibTransId="{EE68D5B2-76D0-4983-B166-C6F652E1A2A9}"/>
    <dgm:cxn modelId="{C0F33884-2867-4D1B-BE92-BA50F3875E40}" srcId="{49A3CD48-6F34-4014-8FC4-B9E53F936B2F}" destId="{8F01EB00-EB8E-4410-B81B-6A77D16ABFDD}" srcOrd="0" destOrd="0" parTransId="{3CA514E5-77F0-417C-BF28-1FF26CB496FA}" sibTransId="{13F5402B-2C23-45C5-810B-C19BA1867185}"/>
    <dgm:cxn modelId="{2D1D5A97-07AE-4328-B823-12E998F5D671}" type="presOf" srcId="{8F01EB00-EB8E-4410-B81B-6A77D16ABFDD}" destId="{5C3EA817-6ED4-4BBD-B712-22439D14C6D7}" srcOrd="0" destOrd="0" presId="urn:microsoft.com/office/officeart/2005/8/layout/default"/>
    <dgm:cxn modelId="{BC368B7F-471E-433C-80C6-4C9FFF73E1A5}" type="presOf" srcId="{49A3CD48-6F34-4014-8FC4-B9E53F936B2F}" destId="{414B88A7-2666-472E-BE6C-45192B36D017}" srcOrd="0" destOrd="0" presId="urn:microsoft.com/office/officeart/2005/8/layout/default"/>
    <dgm:cxn modelId="{C2D6047A-3895-409C-BFD9-533FACEAAFC2}" type="presParOf" srcId="{414B88A7-2666-472E-BE6C-45192B36D017}" destId="{5C3EA817-6ED4-4BBD-B712-22439D14C6D7}" srcOrd="0" destOrd="0" presId="urn:microsoft.com/office/officeart/2005/8/layout/default"/>
    <dgm:cxn modelId="{FF33E0AA-ADE6-40DA-A84B-768E15B9D44A}" type="presParOf" srcId="{414B88A7-2666-472E-BE6C-45192B36D017}" destId="{8EAB0303-43F2-4849-86A7-E190F74F81D1}" srcOrd="1" destOrd="0" presId="urn:microsoft.com/office/officeart/2005/8/layout/default"/>
    <dgm:cxn modelId="{68420415-922A-4FA2-B348-C0FA912EF95B}" type="presParOf" srcId="{414B88A7-2666-472E-BE6C-45192B36D017}" destId="{3AA7386C-877F-4EE8-827F-E13F0834A76E}" srcOrd="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8F01EB00-EB8E-4410-B81B-6A77D16ABFDD}">
      <dgm:prSet custT="1"/>
      <dgm:spPr>
        <a:noFill/>
      </dgm:spPr>
      <dgm:t>
        <a:bodyPr anchor="ctr" anchorCtr="0"/>
        <a:lstStyle/>
        <a:p>
          <a:r>
            <a:rPr lang="pl-PL" sz="1800" dirty="0" err="1" smtClean="0"/>
            <a:t>Until</a:t>
          </a:r>
          <a:r>
            <a:rPr lang="pl-PL" sz="1800" dirty="0" smtClean="0"/>
            <a:t> the end of 2018 </a:t>
          </a:r>
          <a:r>
            <a:rPr lang="pl-PL" sz="1800" dirty="0" err="1" smtClean="0"/>
            <a:t>approximately</a:t>
          </a:r>
          <a:r>
            <a:rPr lang="pl-PL" sz="1800" dirty="0" smtClean="0"/>
            <a:t> 421.2 PLN of </a:t>
          </a:r>
          <a:r>
            <a:rPr lang="pl-PL" sz="1800" dirty="0" err="1" smtClean="0"/>
            <a:t>financial</a:t>
          </a:r>
          <a:r>
            <a:rPr lang="pl-PL" sz="1800" dirty="0" smtClean="0"/>
            <a:t> </a:t>
          </a:r>
          <a:r>
            <a:rPr lang="pl-PL" sz="1800" dirty="0" err="1" smtClean="0"/>
            <a:t>resources</a:t>
          </a:r>
          <a:r>
            <a:rPr lang="pl-PL" sz="1800" dirty="0" smtClean="0"/>
            <a:t> from </a:t>
          </a:r>
          <a:r>
            <a:rPr lang="pl-PL" sz="1800" dirty="0" err="1" smtClean="0"/>
            <a:t>structural</a:t>
          </a:r>
          <a:r>
            <a:rPr lang="pl-PL" sz="1800" dirty="0" smtClean="0"/>
            <a:t> </a:t>
          </a:r>
          <a:r>
            <a:rPr lang="pl-PL" sz="1800" dirty="0" err="1" smtClean="0"/>
            <a:t>funds</a:t>
          </a:r>
          <a:r>
            <a:rPr lang="pl-PL" sz="1800" dirty="0" smtClean="0"/>
            <a:t> and the </a:t>
          </a:r>
          <a:r>
            <a:rPr lang="pl-PL" sz="1800" dirty="0" err="1" smtClean="0"/>
            <a:t>Cohesion</a:t>
          </a:r>
          <a:r>
            <a:rPr lang="pl-PL" sz="1800" dirty="0" smtClean="0"/>
            <a:t> Fund </a:t>
          </a:r>
          <a:r>
            <a:rPr lang="pl-PL" sz="1800" dirty="0" err="1" smtClean="0"/>
            <a:t>were</a:t>
          </a:r>
          <a:r>
            <a:rPr lang="pl-PL" sz="1800" dirty="0" smtClean="0"/>
            <a:t> </a:t>
          </a:r>
          <a:r>
            <a:rPr lang="pl-PL" sz="1800" dirty="0" err="1" smtClean="0"/>
            <a:t>spent</a:t>
          </a:r>
          <a:r>
            <a:rPr lang="pl-PL" sz="1800" dirty="0" smtClean="0"/>
            <a:t> in Poland</a:t>
          </a:r>
          <a:endParaRPr lang="pl-PL" sz="1800" dirty="0"/>
        </a:p>
      </dgm:t>
    </dgm:pt>
    <dgm:pt modelId="{3CA514E5-77F0-417C-BF28-1FF26CB496FA}" type="parTrans" cxnId="{C0F33884-2867-4D1B-BE92-BA50F3875E40}">
      <dgm:prSet/>
      <dgm:spPr/>
      <dgm:t>
        <a:bodyPr/>
        <a:lstStyle/>
        <a:p>
          <a:endParaRPr lang="pl-PL"/>
        </a:p>
      </dgm:t>
    </dgm:pt>
    <dgm:pt modelId="{13F5402B-2C23-45C5-810B-C19BA1867185}" type="sibTrans" cxnId="{C0F33884-2867-4D1B-BE92-BA50F3875E40}">
      <dgm:prSet/>
      <dgm:spPr/>
      <dgm:t>
        <a:bodyPr/>
        <a:lstStyle/>
        <a:p>
          <a:endParaRPr lang="pl-PL"/>
        </a:p>
      </dgm:t>
    </dgm:pt>
    <dgm:pt modelId="{2983C345-21C2-40EA-8EF8-6FC41EF8950A}">
      <dgm:prSet custT="1"/>
      <dgm:spPr>
        <a:noFill/>
      </dgm:spPr>
      <dgm:t>
        <a:bodyPr anchor="ctr" anchorCtr="0"/>
        <a:lstStyle/>
        <a:p>
          <a:r>
            <a:rPr lang="pl-PL" sz="1800" dirty="0" smtClean="0"/>
            <a:t>In the period </a:t>
          </a:r>
          <a:r>
            <a:rPr lang="pl-PL" sz="1800" dirty="0" err="1" smtClean="0"/>
            <a:t>covered</a:t>
          </a:r>
          <a:r>
            <a:rPr lang="pl-PL" sz="1800" dirty="0" smtClean="0"/>
            <a:t> by the </a:t>
          </a:r>
          <a:r>
            <a:rPr lang="pl-PL" sz="1800" dirty="0" err="1" smtClean="0"/>
            <a:t>research</a:t>
          </a:r>
          <a:r>
            <a:rPr lang="pl-PL" sz="1800" dirty="0" smtClean="0"/>
            <a:t>  (2004-2018) the </a:t>
          </a:r>
          <a:r>
            <a:rPr lang="pl-PL" sz="1800" dirty="0" err="1" smtClean="0"/>
            <a:t>annual</a:t>
          </a:r>
          <a:r>
            <a:rPr lang="pl-PL" sz="1800" dirty="0" smtClean="0"/>
            <a:t> </a:t>
          </a:r>
          <a:r>
            <a:rPr lang="pl-PL" sz="1800" dirty="0" err="1" smtClean="0"/>
            <a:t>average</a:t>
          </a:r>
          <a:r>
            <a:rPr lang="pl-PL" sz="1800" dirty="0" smtClean="0"/>
            <a:t> ratio of the </a:t>
          </a:r>
          <a:r>
            <a:rPr lang="pl-PL" sz="1800" dirty="0" err="1" smtClean="0"/>
            <a:t>Cohesion</a:t>
          </a:r>
          <a:r>
            <a:rPr lang="pl-PL" sz="1800" dirty="0" smtClean="0"/>
            <a:t> Policy </a:t>
          </a:r>
          <a:r>
            <a:rPr lang="pl-PL" sz="1800" dirty="0" err="1" smtClean="0"/>
            <a:t>expenditures</a:t>
          </a:r>
          <a:r>
            <a:rPr lang="pl-PL" sz="1800" dirty="0" smtClean="0"/>
            <a:t> to the </a:t>
          </a:r>
          <a:r>
            <a:rPr lang="pl-PL" sz="1800" dirty="0" err="1" smtClean="0"/>
            <a:t>nominal</a:t>
          </a:r>
          <a:r>
            <a:rPr lang="pl-PL" sz="1800" dirty="0" smtClean="0"/>
            <a:t> GDP </a:t>
          </a:r>
          <a:r>
            <a:rPr lang="pl-PL" sz="1800" dirty="0" err="1" smtClean="0"/>
            <a:t>amounted</a:t>
          </a:r>
          <a:r>
            <a:rPr lang="pl-PL" sz="1800" dirty="0" smtClean="0"/>
            <a:t> to </a:t>
          </a:r>
          <a:r>
            <a:rPr lang="pl-PL" sz="1800" dirty="0" err="1" smtClean="0"/>
            <a:t>approximately</a:t>
          </a:r>
          <a:r>
            <a:rPr lang="pl-PL" sz="1800" dirty="0" smtClean="0"/>
            <a:t> 1.7%.</a:t>
          </a:r>
          <a:endParaRPr lang="pl-PL" sz="1800" dirty="0"/>
        </a:p>
      </dgm:t>
    </dgm:pt>
    <dgm:pt modelId="{A6CAD619-A7E5-449D-8B37-C6008A4135A0}" type="parTrans" cxnId="{C845FEB3-CE0B-4AAF-90BD-14A8A6D29449}">
      <dgm:prSet/>
      <dgm:spPr/>
      <dgm:t>
        <a:bodyPr/>
        <a:lstStyle/>
        <a:p>
          <a:endParaRPr lang="pl-PL"/>
        </a:p>
      </dgm:t>
    </dgm:pt>
    <dgm:pt modelId="{7C38BE9D-2E7F-4607-86A4-C153F0F8E9FA}" type="sibTrans" cxnId="{C845FEB3-CE0B-4AAF-90BD-14A8A6D29449}">
      <dgm:prSet/>
      <dgm:spPr/>
      <dgm:t>
        <a:bodyPr/>
        <a:lstStyle/>
        <a:p>
          <a:endParaRPr lang="pl-PL"/>
        </a:p>
      </dgm:t>
    </dgm:pt>
    <dgm:pt modelId="{673D1A05-53A6-46BC-AD0D-6013EE6AD1B4}" type="pres">
      <dgm:prSet presAssocID="{49A3CD48-6F34-4014-8FC4-B9E53F936B2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E9622BEE-B03D-4ACC-B651-3FD523F64150}" type="pres">
      <dgm:prSet presAssocID="{8F01EB00-EB8E-4410-B81B-6A77D16ABFDD}" presName="thickLine" presStyleLbl="alignNode1" presStyleIdx="0" presStyleCnt="2"/>
      <dgm:spPr/>
      <dgm:t>
        <a:bodyPr/>
        <a:lstStyle/>
        <a:p>
          <a:endParaRPr lang="pl-PL"/>
        </a:p>
      </dgm:t>
    </dgm:pt>
    <dgm:pt modelId="{0E73474D-E2E8-4A89-B218-4C63994AE4C6}" type="pres">
      <dgm:prSet presAssocID="{8F01EB00-EB8E-4410-B81B-6A77D16ABFDD}" presName="horz1" presStyleCnt="0"/>
      <dgm:spPr/>
    </dgm:pt>
    <dgm:pt modelId="{40F31636-F1EB-45B3-A150-7309914722A6}" type="pres">
      <dgm:prSet presAssocID="{8F01EB00-EB8E-4410-B81B-6A77D16ABFDD}" presName="tx1" presStyleLbl="revTx" presStyleIdx="0" presStyleCnt="2"/>
      <dgm:spPr/>
      <dgm:t>
        <a:bodyPr/>
        <a:lstStyle/>
        <a:p>
          <a:endParaRPr lang="pl-PL"/>
        </a:p>
      </dgm:t>
    </dgm:pt>
    <dgm:pt modelId="{70B9FDA4-998B-4866-A499-75468E15C0DC}" type="pres">
      <dgm:prSet presAssocID="{8F01EB00-EB8E-4410-B81B-6A77D16ABFDD}" presName="vert1" presStyleCnt="0"/>
      <dgm:spPr/>
    </dgm:pt>
    <dgm:pt modelId="{56A841B2-D87E-4F10-BDE4-A6D444D00EB7}" type="pres">
      <dgm:prSet presAssocID="{2983C345-21C2-40EA-8EF8-6FC41EF8950A}" presName="thickLine" presStyleLbl="alignNode1" presStyleIdx="1" presStyleCnt="2"/>
      <dgm:spPr/>
    </dgm:pt>
    <dgm:pt modelId="{BC930CD4-EB57-4409-9EA6-6E5255944287}" type="pres">
      <dgm:prSet presAssocID="{2983C345-21C2-40EA-8EF8-6FC41EF8950A}" presName="horz1" presStyleCnt="0"/>
      <dgm:spPr/>
    </dgm:pt>
    <dgm:pt modelId="{36C598A0-857E-4AC7-9008-EE2023806DE1}" type="pres">
      <dgm:prSet presAssocID="{2983C345-21C2-40EA-8EF8-6FC41EF8950A}" presName="tx1" presStyleLbl="revTx" presStyleIdx="1" presStyleCnt="2"/>
      <dgm:spPr/>
      <dgm:t>
        <a:bodyPr/>
        <a:lstStyle/>
        <a:p>
          <a:endParaRPr lang="pl-PL"/>
        </a:p>
      </dgm:t>
    </dgm:pt>
    <dgm:pt modelId="{0A6087CD-89ED-474A-978E-E53BE622B176}" type="pres">
      <dgm:prSet presAssocID="{2983C345-21C2-40EA-8EF8-6FC41EF8950A}" presName="vert1" presStyleCnt="0"/>
      <dgm:spPr/>
    </dgm:pt>
  </dgm:ptLst>
  <dgm:cxnLst>
    <dgm:cxn modelId="{82365960-669F-4BCE-AC8E-D68975490A0B}" type="presOf" srcId="{2983C345-21C2-40EA-8EF8-6FC41EF8950A}" destId="{36C598A0-857E-4AC7-9008-EE2023806DE1}" srcOrd="0" destOrd="0" presId="urn:microsoft.com/office/officeart/2008/layout/LinedList"/>
    <dgm:cxn modelId="{E1D6B67F-FD33-45C9-8636-A384DFE968EC}" type="presOf" srcId="{49A3CD48-6F34-4014-8FC4-B9E53F936B2F}" destId="{673D1A05-53A6-46BC-AD0D-6013EE6AD1B4}" srcOrd="0" destOrd="0" presId="urn:microsoft.com/office/officeart/2008/layout/LinedList"/>
    <dgm:cxn modelId="{9445ADCA-43FD-4FE5-B7AE-6A113571BB05}" type="presOf" srcId="{8F01EB00-EB8E-4410-B81B-6A77D16ABFDD}" destId="{40F31636-F1EB-45B3-A150-7309914722A6}" srcOrd="0" destOrd="0" presId="urn:microsoft.com/office/officeart/2008/layout/LinedList"/>
    <dgm:cxn modelId="{C845FEB3-CE0B-4AAF-90BD-14A8A6D29449}" srcId="{49A3CD48-6F34-4014-8FC4-B9E53F936B2F}" destId="{2983C345-21C2-40EA-8EF8-6FC41EF8950A}" srcOrd="1" destOrd="0" parTransId="{A6CAD619-A7E5-449D-8B37-C6008A4135A0}" sibTransId="{7C38BE9D-2E7F-4607-86A4-C153F0F8E9FA}"/>
    <dgm:cxn modelId="{C0F33884-2867-4D1B-BE92-BA50F3875E40}" srcId="{49A3CD48-6F34-4014-8FC4-B9E53F936B2F}" destId="{8F01EB00-EB8E-4410-B81B-6A77D16ABFDD}" srcOrd="0" destOrd="0" parTransId="{3CA514E5-77F0-417C-BF28-1FF26CB496FA}" sibTransId="{13F5402B-2C23-45C5-810B-C19BA1867185}"/>
    <dgm:cxn modelId="{3C9C2146-7F3A-49F6-A3B0-B1197F6C584A}" type="presParOf" srcId="{673D1A05-53A6-46BC-AD0D-6013EE6AD1B4}" destId="{E9622BEE-B03D-4ACC-B651-3FD523F64150}" srcOrd="0" destOrd="0" presId="urn:microsoft.com/office/officeart/2008/layout/LinedList"/>
    <dgm:cxn modelId="{29CC93A5-FBA5-4345-845F-E33B3DEC0F12}" type="presParOf" srcId="{673D1A05-53A6-46BC-AD0D-6013EE6AD1B4}" destId="{0E73474D-E2E8-4A89-B218-4C63994AE4C6}" srcOrd="1" destOrd="0" presId="urn:microsoft.com/office/officeart/2008/layout/LinedList"/>
    <dgm:cxn modelId="{295522D6-99FD-450C-854F-2D97256630D2}" type="presParOf" srcId="{0E73474D-E2E8-4A89-B218-4C63994AE4C6}" destId="{40F31636-F1EB-45B3-A150-7309914722A6}" srcOrd="0" destOrd="0" presId="urn:microsoft.com/office/officeart/2008/layout/LinedList"/>
    <dgm:cxn modelId="{30F352E1-F0EF-45F6-93FC-1C8F94D532DF}" type="presParOf" srcId="{0E73474D-E2E8-4A89-B218-4C63994AE4C6}" destId="{70B9FDA4-998B-4866-A499-75468E15C0DC}" srcOrd="1" destOrd="0" presId="urn:microsoft.com/office/officeart/2008/layout/LinedList"/>
    <dgm:cxn modelId="{A743B433-2D4D-4D6F-9C6B-53D28F5D9B15}" type="presParOf" srcId="{673D1A05-53A6-46BC-AD0D-6013EE6AD1B4}" destId="{56A841B2-D87E-4F10-BDE4-A6D444D00EB7}" srcOrd="2" destOrd="0" presId="urn:microsoft.com/office/officeart/2008/layout/LinedList"/>
    <dgm:cxn modelId="{D963632E-BC89-4181-AAC6-F610A16F68E0}" type="presParOf" srcId="{673D1A05-53A6-46BC-AD0D-6013EE6AD1B4}" destId="{BC930CD4-EB57-4409-9EA6-6E5255944287}" srcOrd="3" destOrd="0" presId="urn:microsoft.com/office/officeart/2008/layout/LinedList"/>
    <dgm:cxn modelId="{8112C418-9D1E-4EC7-8046-189AFB7DD16A}" type="presParOf" srcId="{BC930CD4-EB57-4409-9EA6-6E5255944287}" destId="{36C598A0-857E-4AC7-9008-EE2023806DE1}" srcOrd="0" destOrd="0" presId="urn:microsoft.com/office/officeart/2008/layout/LinedList"/>
    <dgm:cxn modelId="{CD613644-1C4F-4C8A-8692-D7A711D01305}" type="presParOf" srcId="{BC930CD4-EB57-4409-9EA6-6E5255944287}" destId="{0A6087CD-89ED-474A-978E-E53BE622B176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8F01EB00-EB8E-4410-B81B-6A77D16ABFDD}">
      <dgm:prSet custT="1"/>
      <dgm:spPr>
        <a:noFill/>
      </dgm:spPr>
      <dgm:t>
        <a:bodyPr/>
        <a:lstStyle/>
        <a:p>
          <a:r>
            <a:rPr lang="pl-PL" sz="1600" dirty="0" smtClean="0"/>
            <a:t>In per capita term the </a:t>
          </a:r>
          <a:r>
            <a:rPr lang="pl-PL" sz="1600" dirty="0" err="1" smtClean="0"/>
            <a:t>highest</a:t>
          </a:r>
          <a:r>
            <a:rPr lang="pl-PL" sz="1600" dirty="0" smtClean="0"/>
            <a:t> </a:t>
          </a:r>
          <a:r>
            <a:rPr lang="pl-PL" sz="1600" dirty="0" err="1" smtClean="0"/>
            <a:t>level</a:t>
          </a:r>
          <a:r>
            <a:rPr lang="pl-PL" sz="1600" dirty="0" smtClean="0"/>
            <a:t> of the </a:t>
          </a:r>
          <a:r>
            <a:rPr lang="pl-PL" sz="1600" dirty="0" err="1" smtClean="0"/>
            <a:t>Cohesion</a:t>
          </a:r>
          <a:r>
            <a:rPr lang="pl-PL" sz="1600" dirty="0" smtClean="0"/>
            <a:t> Policy </a:t>
          </a:r>
          <a:r>
            <a:rPr lang="pl-PL" sz="1600" dirty="0" err="1" smtClean="0"/>
            <a:t>financing</a:t>
          </a:r>
          <a:r>
            <a:rPr lang="pl-PL" sz="1600" dirty="0" smtClean="0"/>
            <a:t> was </a:t>
          </a:r>
          <a:r>
            <a:rPr lang="pl-PL" sz="1600" dirty="0" err="1" smtClean="0"/>
            <a:t>recorded</a:t>
          </a:r>
          <a:r>
            <a:rPr lang="pl-PL" sz="1600" dirty="0" smtClean="0"/>
            <a:t> in the warmińsko-mazurskie (PLN 16  </a:t>
          </a:r>
          <a:r>
            <a:rPr lang="pl-PL" sz="1600" dirty="0" err="1" smtClean="0"/>
            <a:t>thousand</a:t>
          </a:r>
          <a:r>
            <a:rPr lang="pl-PL" sz="1600" dirty="0" smtClean="0"/>
            <a:t>) and podkarpackie (PLN 13.3 </a:t>
          </a:r>
          <a:r>
            <a:rPr lang="pl-PL" sz="1600" dirty="0" err="1" smtClean="0"/>
            <a:t>thousand</a:t>
          </a:r>
          <a:r>
            <a:rPr lang="pl-PL" sz="1600" dirty="0" smtClean="0"/>
            <a:t>) </a:t>
          </a:r>
          <a:r>
            <a:rPr lang="pl-PL" sz="1600" dirty="0" err="1" smtClean="0"/>
            <a:t>voivodeships</a:t>
          </a:r>
          <a:r>
            <a:rPr lang="pl-PL" sz="1600" dirty="0" smtClean="0"/>
            <a:t>. The ratio of the </a:t>
          </a:r>
          <a:r>
            <a:rPr lang="pl-PL" sz="1600" dirty="0" err="1" smtClean="0"/>
            <a:t>Cohesion</a:t>
          </a:r>
          <a:r>
            <a:rPr lang="pl-PL" sz="1600" dirty="0" smtClean="0"/>
            <a:t> Policy </a:t>
          </a:r>
          <a:r>
            <a:rPr lang="pl-PL" sz="1600" dirty="0" err="1" smtClean="0"/>
            <a:t>resources</a:t>
          </a:r>
          <a:r>
            <a:rPr lang="pl-PL" sz="1600" dirty="0" smtClean="0"/>
            <a:t> to the </a:t>
          </a:r>
          <a:r>
            <a:rPr lang="pl-PL" sz="1600" dirty="0" err="1" smtClean="0"/>
            <a:t>regional</a:t>
          </a:r>
          <a:r>
            <a:rPr lang="pl-PL" sz="1600" dirty="0" smtClean="0"/>
            <a:t> GDP </a:t>
          </a:r>
          <a:r>
            <a:rPr lang="pl-PL" sz="1600" dirty="0" err="1" smtClean="0"/>
            <a:t>is</a:t>
          </a:r>
          <a:r>
            <a:rPr lang="pl-PL" sz="1600" dirty="0" smtClean="0"/>
            <a:t> the </a:t>
          </a:r>
          <a:r>
            <a:rPr lang="pl-PL" sz="1600" dirty="0" err="1" smtClean="0"/>
            <a:t>highest</a:t>
          </a:r>
          <a:r>
            <a:rPr lang="pl-PL" sz="1600" dirty="0" smtClean="0"/>
            <a:t> </a:t>
          </a:r>
          <a:br>
            <a:rPr lang="pl-PL" sz="1600" dirty="0" smtClean="0"/>
          </a:br>
          <a:r>
            <a:rPr lang="pl-PL" sz="1600" dirty="0" smtClean="0"/>
            <a:t>in </a:t>
          </a:r>
          <a:r>
            <a:rPr lang="pl-PL" sz="1600" dirty="0" err="1" smtClean="0"/>
            <a:t>those</a:t>
          </a:r>
          <a:r>
            <a:rPr lang="pl-PL" sz="1600" dirty="0" smtClean="0"/>
            <a:t> </a:t>
          </a:r>
          <a:r>
            <a:rPr lang="pl-PL" sz="1600" dirty="0" err="1" smtClean="0"/>
            <a:t>two</a:t>
          </a:r>
          <a:r>
            <a:rPr lang="pl-PL" sz="1600" dirty="0" smtClean="0"/>
            <a:t> </a:t>
          </a:r>
          <a:r>
            <a:rPr lang="pl-PL" sz="1600" dirty="0" err="1" smtClean="0"/>
            <a:t>voivodeship</a:t>
          </a:r>
          <a:endParaRPr lang="pl-PL" sz="1600" dirty="0"/>
        </a:p>
      </dgm:t>
    </dgm:pt>
    <dgm:pt modelId="{3CA514E5-77F0-417C-BF28-1FF26CB496FA}" type="parTrans" cxnId="{C0F33884-2867-4D1B-BE92-BA50F3875E40}">
      <dgm:prSet/>
      <dgm:spPr/>
      <dgm:t>
        <a:bodyPr/>
        <a:lstStyle/>
        <a:p>
          <a:endParaRPr lang="pl-PL" sz="1600"/>
        </a:p>
      </dgm:t>
    </dgm:pt>
    <dgm:pt modelId="{13F5402B-2C23-45C5-810B-C19BA1867185}" type="sibTrans" cxnId="{C0F33884-2867-4D1B-BE92-BA50F3875E40}">
      <dgm:prSet/>
      <dgm:spPr/>
      <dgm:t>
        <a:bodyPr/>
        <a:lstStyle/>
        <a:p>
          <a:endParaRPr lang="pl-PL" sz="1600"/>
        </a:p>
      </dgm:t>
    </dgm:pt>
    <dgm:pt modelId="{673D1A05-53A6-46BC-AD0D-6013EE6AD1B4}" type="pres">
      <dgm:prSet presAssocID="{49A3CD48-6F34-4014-8FC4-B9E53F936B2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E9622BEE-B03D-4ACC-B651-3FD523F64150}" type="pres">
      <dgm:prSet presAssocID="{8F01EB00-EB8E-4410-B81B-6A77D16ABFDD}" presName="thickLine" presStyleLbl="alignNode1" presStyleIdx="0" presStyleCnt="1"/>
      <dgm:spPr/>
    </dgm:pt>
    <dgm:pt modelId="{0E73474D-E2E8-4A89-B218-4C63994AE4C6}" type="pres">
      <dgm:prSet presAssocID="{8F01EB00-EB8E-4410-B81B-6A77D16ABFDD}" presName="horz1" presStyleCnt="0"/>
      <dgm:spPr/>
    </dgm:pt>
    <dgm:pt modelId="{40F31636-F1EB-45B3-A150-7309914722A6}" type="pres">
      <dgm:prSet presAssocID="{8F01EB00-EB8E-4410-B81B-6A77D16ABFDD}" presName="tx1" presStyleLbl="revTx" presStyleIdx="0" presStyleCnt="1"/>
      <dgm:spPr/>
      <dgm:t>
        <a:bodyPr/>
        <a:lstStyle/>
        <a:p>
          <a:endParaRPr lang="pl-PL"/>
        </a:p>
      </dgm:t>
    </dgm:pt>
    <dgm:pt modelId="{70B9FDA4-998B-4866-A499-75468E15C0DC}" type="pres">
      <dgm:prSet presAssocID="{8F01EB00-EB8E-4410-B81B-6A77D16ABFDD}" presName="vert1" presStyleCnt="0"/>
      <dgm:spPr/>
    </dgm:pt>
  </dgm:ptLst>
  <dgm:cxnLst>
    <dgm:cxn modelId="{E1D6B67F-FD33-45C9-8636-A384DFE968EC}" type="presOf" srcId="{49A3CD48-6F34-4014-8FC4-B9E53F936B2F}" destId="{673D1A05-53A6-46BC-AD0D-6013EE6AD1B4}" srcOrd="0" destOrd="0" presId="urn:microsoft.com/office/officeart/2008/layout/LinedList"/>
    <dgm:cxn modelId="{9445ADCA-43FD-4FE5-B7AE-6A113571BB05}" type="presOf" srcId="{8F01EB00-EB8E-4410-B81B-6A77D16ABFDD}" destId="{40F31636-F1EB-45B3-A150-7309914722A6}" srcOrd="0" destOrd="0" presId="urn:microsoft.com/office/officeart/2008/layout/LinedList"/>
    <dgm:cxn modelId="{C0F33884-2867-4D1B-BE92-BA50F3875E40}" srcId="{49A3CD48-6F34-4014-8FC4-B9E53F936B2F}" destId="{8F01EB00-EB8E-4410-B81B-6A77D16ABFDD}" srcOrd="0" destOrd="0" parTransId="{3CA514E5-77F0-417C-BF28-1FF26CB496FA}" sibTransId="{13F5402B-2C23-45C5-810B-C19BA1867185}"/>
    <dgm:cxn modelId="{3C9C2146-7F3A-49F6-A3B0-B1197F6C584A}" type="presParOf" srcId="{673D1A05-53A6-46BC-AD0D-6013EE6AD1B4}" destId="{E9622BEE-B03D-4ACC-B651-3FD523F64150}" srcOrd="0" destOrd="0" presId="urn:microsoft.com/office/officeart/2008/layout/LinedList"/>
    <dgm:cxn modelId="{29CC93A5-FBA5-4345-845F-E33B3DEC0F12}" type="presParOf" srcId="{673D1A05-53A6-46BC-AD0D-6013EE6AD1B4}" destId="{0E73474D-E2E8-4A89-B218-4C63994AE4C6}" srcOrd="1" destOrd="0" presId="urn:microsoft.com/office/officeart/2008/layout/LinedList"/>
    <dgm:cxn modelId="{295522D6-99FD-450C-854F-2D97256630D2}" type="presParOf" srcId="{0E73474D-E2E8-4A89-B218-4C63994AE4C6}" destId="{40F31636-F1EB-45B3-A150-7309914722A6}" srcOrd="0" destOrd="0" presId="urn:microsoft.com/office/officeart/2008/layout/LinedList"/>
    <dgm:cxn modelId="{30F352E1-F0EF-45F6-93FC-1C8F94D532DF}" type="presParOf" srcId="{0E73474D-E2E8-4A89-B218-4C63994AE4C6}" destId="{70B9FDA4-998B-4866-A499-75468E15C0D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8F01EB00-EB8E-4410-B81B-6A77D16ABFDD}">
      <dgm:prSet custT="1"/>
      <dgm:spPr>
        <a:noFill/>
      </dgm:spPr>
      <dgm:t>
        <a:bodyPr/>
        <a:lstStyle/>
        <a:p>
          <a:r>
            <a:rPr lang="pl-PL" sz="1400" dirty="0" smtClean="0"/>
            <a:t>In </a:t>
          </a:r>
          <a:r>
            <a:rPr lang="pl-PL" sz="1400" dirty="0" err="1" smtClean="0"/>
            <a:t>almost</a:t>
          </a:r>
          <a:r>
            <a:rPr lang="pl-PL" sz="1400" dirty="0" smtClean="0"/>
            <a:t> </a:t>
          </a:r>
          <a:r>
            <a:rPr lang="pl-PL" sz="1400" dirty="0" err="1" smtClean="0"/>
            <a:t>all</a:t>
          </a:r>
          <a:r>
            <a:rPr lang="pl-PL" sz="1400" dirty="0" smtClean="0"/>
            <a:t> </a:t>
          </a:r>
          <a:r>
            <a:rPr lang="pl-PL" sz="1400" dirty="0" err="1" smtClean="0"/>
            <a:t>voivodeships</a:t>
          </a:r>
          <a:r>
            <a:rPr lang="pl-PL" sz="1400" dirty="0" smtClean="0"/>
            <a:t> public </a:t>
          </a:r>
          <a:r>
            <a:rPr lang="pl-PL" sz="1400" dirty="0" err="1" smtClean="0"/>
            <a:t>investments</a:t>
          </a:r>
          <a:r>
            <a:rPr lang="pl-PL" sz="1400" dirty="0" smtClean="0"/>
            <a:t> </a:t>
          </a:r>
          <a:r>
            <a:rPr lang="pl-PL" sz="1400" dirty="0" err="1" smtClean="0"/>
            <a:t>financed</a:t>
          </a:r>
          <a:r>
            <a:rPr lang="pl-PL" sz="1400" dirty="0" smtClean="0"/>
            <a:t> from </a:t>
          </a:r>
          <a:r>
            <a:rPr lang="pl-PL" sz="1400" dirty="0" err="1" smtClean="0"/>
            <a:t>domestic</a:t>
          </a:r>
          <a:r>
            <a:rPr lang="pl-PL" sz="1400" dirty="0" smtClean="0"/>
            <a:t> </a:t>
          </a:r>
          <a:r>
            <a:rPr lang="pl-PL" sz="1400" dirty="0" err="1" smtClean="0"/>
            <a:t>resources</a:t>
          </a:r>
          <a:r>
            <a:rPr lang="pl-PL" sz="1400" dirty="0" smtClean="0"/>
            <a:t> </a:t>
          </a:r>
          <a:r>
            <a:rPr lang="pl-PL" sz="1400" dirty="0" err="1" smtClean="0"/>
            <a:t>played</a:t>
          </a:r>
          <a:r>
            <a:rPr lang="pl-PL" sz="1400" dirty="0" smtClean="0"/>
            <a:t> a dominant role in the </a:t>
          </a:r>
          <a:r>
            <a:rPr lang="pl-PL" sz="1400" dirty="0" err="1" smtClean="0"/>
            <a:t>total</a:t>
          </a:r>
          <a:r>
            <a:rPr lang="pl-PL" sz="1400" dirty="0" smtClean="0"/>
            <a:t> public </a:t>
          </a:r>
          <a:r>
            <a:rPr lang="pl-PL" sz="1400" dirty="0" err="1" smtClean="0"/>
            <a:t>investments</a:t>
          </a:r>
          <a:r>
            <a:rPr lang="pl-PL" sz="1400" dirty="0" smtClean="0"/>
            <a:t> in 2017. The </a:t>
          </a:r>
          <a:r>
            <a:rPr lang="pl-PL" sz="1400" dirty="0" err="1" smtClean="0"/>
            <a:t>only</a:t>
          </a:r>
          <a:r>
            <a:rPr lang="pl-PL" sz="1400" dirty="0" smtClean="0"/>
            <a:t> </a:t>
          </a:r>
          <a:r>
            <a:rPr lang="pl-PL" sz="1400" dirty="0" err="1" smtClean="0"/>
            <a:t>two</a:t>
          </a:r>
          <a:r>
            <a:rPr lang="pl-PL" sz="1400" dirty="0" smtClean="0"/>
            <a:t> </a:t>
          </a:r>
          <a:r>
            <a:rPr lang="pl-PL" sz="1400" dirty="0" err="1" smtClean="0"/>
            <a:t>exceptions</a:t>
          </a:r>
          <a:r>
            <a:rPr lang="pl-PL" sz="1400" dirty="0" smtClean="0"/>
            <a:t> </a:t>
          </a:r>
          <a:r>
            <a:rPr lang="pl-PL" sz="1400" dirty="0" err="1" smtClean="0"/>
            <a:t>were</a:t>
          </a:r>
          <a:r>
            <a:rPr lang="pl-PL" sz="1400" dirty="0" smtClean="0"/>
            <a:t> warmińsko-mazurskie and świętokrzyskie </a:t>
          </a:r>
          <a:r>
            <a:rPr lang="pl-PL" sz="1400" dirty="0" err="1" smtClean="0"/>
            <a:t>voivodeships</a:t>
          </a:r>
          <a:r>
            <a:rPr lang="pl-PL" sz="1400" dirty="0" smtClean="0"/>
            <a:t>, </a:t>
          </a:r>
          <a:r>
            <a:rPr lang="pl-PL" sz="1400" dirty="0" err="1" smtClean="0"/>
            <a:t>where</a:t>
          </a:r>
          <a:r>
            <a:rPr lang="pl-PL" sz="1400" dirty="0" smtClean="0"/>
            <a:t> </a:t>
          </a:r>
          <a:r>
            <a:rPr lang="pl-PL" sz="1400" dirty="0" err="1" smtClean="0"/>
            <a:t>majority</a:t>
          </a:r>
          <a:r>
            <a:rPr lang="pl-PL" sz="1400" dirty="0" smtClean="0"/>
            <a:t> of public </a:t>
          </a:r>
          <a:r>
            <a:rPr lang="pl-PL" sz="1400" dirty="0" err="1" smtClean="0"/>
            <a:t>investments</a:t>
          </a:r>
          <a:r>
            <a:rPr lang="pl-PL" sz="1400" dirty="0" smtClean="0"/>
            <a:t> (</a:t>
          </a:r>
          <a:r>
            <a:rPr lang="pl-PL" sz="1400" dirty="0" err="1" smtClean="0"/>
            <a:t>respectively</a:t>
          </a:r>
          <a:r>
            <a:rPr lang="pl-PL" sz="1400" dirty="0" smtClean="0"/>
            <a:t> 58.1% and 53.4%) was </a:t>
          </a:r>
          <a:r>
            <a:rPr lang="pl-PL" sz="1400" dirty="0" err="1" smtClean="0"/>
            <a:t>financed</a:t>
          </a:r>
          <a:r>
            <a:rPr lang="pl-PL" sz="1400" dirty="0" smtClean="0"/>
            <a:t> from the EU </a:t>
          </a:r>
          <a:r>
            <a:rPr lang="pl-PL" sz="1400" dirty="0" err="1" smtClean="0"/>
            <a:t>funds</a:t>
          </a:r>
          <a:r>
            <a:rPr lang="pl-PL" sz="1400" dirty="0" smtClean="0"/>
            <a:t>. </a:t>
          </a:r>
          <a:endParaRPr lang="pl-PL" sz="1400" dirty="0"/>
        </a:p>
      </dgm:t>
    </dgm:pt>
    <dgm:pt modelId="{3CA514E5-77F0-417C-BF28-1FF26CB496FA}" type="parTrans" cxnId="{C0F33884-2867-4D1B-BE92-BA50F3875E40}">
      <dgm:prSet/>
      <dgm:spPr/>
      <dgm:t>
        <a:bodyPr/>
        <a:lstStyle/>
        <a:p>
          <a:endParaRPr lang="pl-PL"/>
        </a:p>
      </dgm:t>
    </dgm:pt>
    <dgm:pt modelId="{13F5402B-2C23-45C5-810B-C19BA1867185}" type="sibTrans" cxnId="{C0F33884-2867-4D1B-BE92-BA50F3875E40}">
      <dgm:prSet/>
      <dgm:spPr/>
      <dgm:t>
        <a:bodyPr/>
        <a:lstStyle/>
        <a:p>
          <a:endParaRPr lang="pl-PL"/>
        </a:p>
      </dgm:t>
    </dgm:pt>
    <dgm:pt modelId="{673D1A05-53A6-46BC-AD0D-6013EE6AD1B4}" type="pres">
      <dgm:prSet presAssocID="{49A3CD48-6F34-4014-8FC4-B9E53F936B2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E9622BEE-B03D-4ACC-B651-3FD523F64150}" type="pres">
      <dgm:prSet presAssocID="{8F01EB00-EB8E-4410-B81B-6A77D16ABFDD}" presName="thickLine" presStyleLbl="alignNode1" presStyleIdx="0" presStyleCnt="1" custLinFactNeighborX="-69" custLinFactNeighborY="-12500"/>
      <dgm:spPr/>
    </dgm:pt>
    <dgm:pt modelId="{0E73474D-E2E8-4A89-B218-4C63994AE4C6}" type="pres">
      <dgm:prSet presAssocID="{8F01EB00-EB8E-4410-B81B-6A77D16ABFDD}" presName="horz1" presStyleCnt="0"/>
      <dgm:spPr/>
    </dgm:pt>
    <dgm:pt modelId="{40F31636-F1EB-45B3-A150-7309914722A6}" type="pres">
      <dgm:prSet presAssocID="{8F01EB00-EB8E-4410-B81B-6A77D16ABFDD}" presName="tx1" presStyleLbl="revTx" presStyleIdx="0" presStyleCnt="1"/>
      <dgm:spPr/>
      <dgm:t>
        <a:bodyPr/>
        <a:lstStyle/>
        <a:p>
          <a:endParaRPr lang="pl-PL"/>
        </a:p>
      </dgm:t>
    </dgm:pt>
    <dgm:pt modelId="{70B9FDA4-998B-4866-A499-75468E15C0DC}" type="pres">
      <dgm:prSet presAssocID="{8F01EB00-EB8E-4410-B81B-6A77D16ABFDD}" presName="vert1" presStyleCnt="0"/>
      <dgm:spPr/>
    </dgm:pt>
  </dgm:ptLst>
  <dgm:cxnLst>
    <dgm:cxn modelId="{E1D6B67F-FD33-45C9-8636-A384DFE968EC}" type="presOf" srcId="{49A3CD48-6F34-4014-8FC4-B9E53F936B2F}" destId="{673D1A05-53A6-46BC-AD0D-6013EE6AD1B4}" srcOrd="0" destOrd="0" presId="urn:microsoft.com/office/officeart/2008/layout/LinedList"/>
    <dgm:cxn modelId="{9445ADCA-43FD-4FE5-B7AE-6A113571BB05}" type="presOf" srcId="{8F01EB00-EB8E-4410-B81B-6A77D16ABFDD}" destId="{40F31636-F1EB-45B3-A150-7309914722A6}" srcOrd="0" destOrd="0" presId="urn:microsoft.com/office/officeart/2008/layout/LinedList"/>
    <dgm:cxn modelId="{C0F33884-2867-4D1B-BE92-BA50F3875E40}" srcId="{49A3CD48-6F34-4014-8FC4-B9E53F936B2F}" destId="{8F01EB00-EB8E-4410-B81B-6A77D16ABFDD}" srcOrd="0" destOrd="0" parTransId="{3CA514E5-77F0-417C-BF28-1FF26CB496FA}" sibTransId="{13F5402B-2C23-45C5-810B-C19BA1867185}"/>
    <dgm:cxn modelId="{3C9C2146-7F3A-49F6-A3B0-B1197F6C584A}" type="presParOf" srcId="{673D1A05-53A6-46BC-AD0D-6013EE6AD1B4}" destId="{E9622BEE-B03D-4ACC-B651-3FD523F64150}" srcOrd="0" destOrd="0" presId="urn:microsoft.com/office/officeart/2008/layout/LinedList"/>
    <dgm:cxn modelId="{29CC93A5-FBA5-4345-845F-E33B3DEC0F12}" type="presParOf" srcId="{673D1A05-53A6-46BC-AD0D-6013EE6AD1B4}" destId="{0E73474D-E2E8-4A89-B218-4C63994AE4C6}" srcOrd="1" destOrd="0" presId="urn:microsoft.com/office/officeart/2008/layout/LinedList"/>
    <dgm:cxn modelId="{295522D6-99FD-450C-854F-2D97256630D2}" type="presParOf" srcId="{0E73474D-E2E8-4A89-B218-4C63994AE4C6}" destId="{40F31636-F1EB-45B3-A150-7309914722A6}" srcOrd="0" destOrd="0" presId="urn:microsoft.com/office/officeart/2008/layout/LinedList"/>
    <dgm:cxn modelId="{30F352E1-F0EF-45F6-93FC-1C8F94D532DF}" type="presParOf" srcId="{0E73474D-E2E8-4A89-B218-4C63994AE4C6}" destId="{70B9FDA4-998B-4866-A499-75468E15C0DC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8F01EB00-EB8E-4410-B81B-6A77D16ABFDD}">
      <dgm:prSet custT="1"/>
      <dgm:spPr>
        <a:noFill/>
      </dgm:spPr>
      <dgm:t>
        <a:bodyPr anchor="ctr" anchorCtr="0"/>
        <a:lstStyle/>
        <a:p>
          <a:r>
            <a:rPr lang="pl-PL" sz="1400" b="0" dirty="0" err="1" smtClean="0"/>
            <a:t>Approximately</a:t>
          </a:r>
          <a:r>
            <a:rPr lang="pl-PL" sz="1400" b="0" dirty="0" smtClean="0"/>
            <a:t> 8.1%  of the </a:t>
          </a:r>
          <a:r>
            <a:rPr lang="pl-PL" sz="1400" b="0" dirty="0" err="1" smtClean="0"/>
            <a:t>annual</a:t>
          </a:r>
          <a:r>
            <a:rPr lang="pl-PL" sz="1400" b="0" dirty="0" smtClean="0"/>
            <a:t> </a:t>
          </a:r>
          <a:r>
            <a:rPr lang="pl-PL" sz="1400" b="0" dirty="0" err="1" smtClean="0"/>
            <a:t>average</a:t>
          </a:r>
          <a:r>
            <a:rPr lang="pl-PL" sz="1400" b="0" dirty="0" smtClean="0"/>
            <a:t> </a:t>
          </a:r>
          <a:r>
            <a:rPr lang="pl-PL" sz="1400" b="0" dirty="0" err="1" smtClean="0"/>
            <a:t>growth</a:t>
          </a:r>
          <a:r>
            <a:rPr lang="pl-PL" sz="1400" b="0" dirty="0" smtClean="0"/>
            <a:t> </a:t>
          </a:r>
          <a:r>
            <a:rPr lang="pl-PL" sz="1400" b="0" dirty="0" err="1" smtClean="0"/>
            <a:t>recorded</a:t>
          </a:r>
          <a:r>
            <a:rPr lang="pl-PL" sz="1400" b="0" dirty="0" smtClean="0"/>
            <a:t> in the </a:t>
          </a:r>
          <a:r>
            <a:rPr lang="pl-PL" sz="1400" b="0" dirty="0" err="1" smtClean="0"/>
            <a:t>analyzed</a:t>
          </a:r>
          <a:r>
            <a:rPr lang="pl-PL" sz="1400" b="0" dirty="0" smtClean="0"/>
            <a:t> period </a:t>
          </a:r>
          <a:r>
            <a:rPr lang="pl-PL" sz="1400" b="0" dirty="0" err="1" smtClean="0"/>
            <a:t>constituted</a:t>
          </a:r>
          <a:r>
            <a:rPr lang="pl-PL" sz="1400" b="0" dirty="0" smtClean="0"/>
            <a:t> </a:t>
          </a:r>
          <a:r>
            <a:rPr lang="pl-PL" sz="1400" b="0" dirty="0" err="1" smtClean="0"/>
            <a:t>an</a:t>
          </a:r>
          <a:r>
            <a:rPr lang="pl-PL" sz="1400" b="0" dirty="0" smtClean="0"/>
            <a:t> </a:t>
          </a:r>
          <a:r>
            <a:rPr lang="pl-PL" sz="1400" b="0" dirty="0" err="1" smtClean="0"/>
            <a:t>effect</a:t>
          </a:r>
          <a:r>
            <a:rPr lang="pl-PL" sz="1400" b="0" dirty="0" smtClean="0"/>
            <a:t> of the </a:t>
          </a:r>
          <a:r>
            <a:rPr lang="pl-PL" sz="1400" b="0" dirty="0" err="1" smtClean="0"/>
            <a:t>projects</a:t>
          </a:r>
          <a:r>
            <a:rPr lang="pl-PL" sz="1400" b="0" dirty="0" smtClean="0"/>
            <a:t> co-</a:t>
          </a:r>
          <a:r>
            <a:rPr lang="pl-PL" sz="1400" b="0" dirty="0" err="1" smtClean="0"/>
            <a:t>financed</a:t>
          </a:r>
          <a:r>
            <a:rPr lang="pl-PL" sz="1400" b="0" dirty="0" smtClean="0"/>
            <a:t> from the EU </a:t>
          </a:r>
          <a:r>
            <a:rPr lang="pl-PL" sz="1400" b="0" dirty="0" err="1" smtClean="0"/>
            <a:t>funds</a:t>
          </a:r>
          <a:endParaRPr lang="pl-PL" sz="1400" b="0" dirty="0"/>
        </a:p>
      </dgm:t>
    </dgm:pt>
    <dgm:pt modelId="{3CA514E5-77F0-417C-BF28-1FF26CB496FA}" type="parTrans" cxnId="{C0F33884-2867-4D1B-BE92-BA50F3875E40}">
      <dgm:prSet/>
      <dgm:spPr/>
      <dgm:t>
        <a:bodyPr/>
        <a:lstStyle/>
        <a:p>
          <a:endParaRPr lang="pl-PL" sz="1400"/>
        </a:p>
      </dgm:t>
    </dgm:pt>
    <dgm:pt modelId="{13F5402B-2C23-45C5-810B-C19BA1867185}" type="sibTrans" cxnId="{C0F33884-2867-4D1B-BE92-BA50F3875E40}">
      <dgm:prSet/>
      <dgm:spPr/>
      <dgm:t>
        <a:bodyPr/>
        <a:lstStyle/>
        <a:p>
          <a:endParaRPr lang="pl-PL" sz="1400"/>
        </a:p>
      </dgm:t>
    </dgm:pt>
    <dgm:pt modelId="{8E74956E-63B0-4CA7-AC2E-E284A782D5B4}">
      <dgm:prSet custT="1"/>
      <dgm:spPr>
        <a:noFill/>
      </dgm:spPr>
      <dgm:t>
        <a:bodyPr anchor="ctr" anchorCtr="0"/>
        <a:lstStyle/>
        <a:p>
          <a:r>
            <a:rPr lang="pl-PL" sz="1400" dirty="0" smtClean="0"/>
            <a:t>In the period 2004-2018 Poland, </a:t>
          </a:r>
          <a:r>
            <a:rPr lang="pl-PL" sz="1400" dirty="0" err="1" smtClean="0"/>
            <a:t>together</a:t>
          </a:r>
          <a:r>
            <a:rPr lang="pl-PL" sz="1400" dirty="0" smtClean="0"/>
            <a:t> with </a:t>
          </a:r>
          <a:r>
            <a:rPr lang="pl-PL" sz="1400" dirty="0" err="1" smtClean="0"/>
            <a:t>Ireland</a:t>
          </a:r>
          <a:r>
            <a:rPr lang="pl-PL" sz="1400" dirty="0" smtClean="0"/>
            <a:t> and Malta, </a:t>
          </a:r>
          <a:r>
            <a:rPr lang="pl-PL" sz="1400" dirty="0" err="1" smtClean="0"/>
            <a:t>posted</a:t>
          </a:r>
          <a:r>
            <a:rPr lang="pl-PL" sz="1400" dirty="0" smtClean="0"/>
            <a:t> the </a:t>
          </a:r>
          <a:r>
            <a:rPr lang="pl-PL" sz="1400" dirty="0" err="1" smtClean="0"/>
            <a:t>higest</a:t>
          </a:r>
          <a:r>
            <a:rPr lang="pl-PL" sz="1400" dirty="0" smtClean="0"/>
            <a:t> GDP </a:t>
          </a:r>
          <a:r>
            <a:rPr lang="pl-PL" sz="1400" dirty="0" err="1" smtClean="0"/>
            <a:t>growth</a:t>
          </a:r>
          <a:r>
            <a:rPr lang="pl-PL" sz="1400" dirty="0" smtClean="0"/>
            <a:t> </a:t>
          </a:r>
          <a:r>
            <a:rPr lang="pl-PL" sz="1400" dirty="0" err="1" smtClean="0"/>
            <a:t>figures</a:t>
          </a:r>
          <a:r>
            <a:rPr lang="pl-PL" sz="1400" dirty="0" smtClean="0"/>
            <a:t> </a:t>
          </a:r>
          <a:r>
            <a:rPr lang="pl-PL" sz="1400" dirty="0" err="1" smtClean="0"/>
            <a:t>among</a:t>
          </a:r>
          <a:r>
            <a:rPr lang="pl-PL" sz="1400" dirty="0" smtClean="0"/>
            <a:t> the EU </a:t>
          </a:r>
          <a:r>
            <a:rPr lang="pl-PL" sz="1400" dirty="0" err="1" smtClean="0"/>
            <a:t>Member</a:t>
          </a:r>
          <a:r>
            <a:rPr lang="pl-PL" sz="1400" dirty="0" smtClean="0"/>
            <a:t> </a:t>
          </a:r>
          <a:r>
            <a:rPr lang="pl-PL" sz="1400" dirty="0" err="1" smtClean="0"/>
            <a:t>States</a:t>
          </a:r>
          <a:r>
            <a:rPr lang="pl-PL" sz="1400" dirty="0" smtClean="0"/>
            <a:t>  </a:t>
          </a:r>
          <a:endParaRPr lang="pl-PL" sz="1400" dirty="0"/>
        </a:p>
      </dgm:t>
    </dgm:pt>
    <dgm:pt modelId="{424A2339-7EB3-4F89-9594-3795EC5217C5}" type="parTrans" cxnId="{73A9E3D5-E7EA-47FF-BEDC-781E0458E8E3}">
      <dgm:prSet/>
      <dgm:spPr/>
      <dgm:t>
        <a:bodyPr/>
        <a:lstStyle/>
        <a:p>
          <a:endParaRPr lang="pl-PL" sz="1400"/>
        </a:p>
      </dgm:t>
    </dgm:pt>
    <dgm:pt modelId="{4B64DD4C-7620-476F-A2B6-78E9609C50D7}" type="sibTrans" cxnId="{73A9E3D5-E7EA-47FF-BEDC-781E0458E8E3}">
      <dgm:prSet/>
      <dgm:spPr/>
      <dgm:t>
        <a:bodyPr/>
        <a:lstStyle/>
        <a:p>
          <a:endParaRPr lang="pl-PL" sz="1400"/>
        </a:p>
      </dgm:t>
    </dgm:pt>
    <dgm:pt modelId="{8BC44D0C-B86B-4581-A8E1-439BE29F52D5}">
      <dgm:prSet custT="1"/>
      <dgm:spPr>
        <a:noFill/>
      </dgm:spPr>
      <dgm:t>
        <a:bodyPr anchor="ctr" anchorCtr="0"/>
        <a:lstStyle/>
        <a:p>
          <a:r>
            <a:rPr lang="pl-PL" sz="1400" dirty="0" err="1" smtClean="0"/>
            <a:t>Between</a:t>
          </a:r>
          <a:r>
            <a:rPr lang="pl-PL" sz="1400" dirty="0" smtClean="0"/>
            <a:t> </a:t>
          </a:r>
          <a:r>
            <a:rPr lang="pl-PL" sz="1400" dirty="0" err="1" smtClean="0"/>
            <a:t>Poland’s</a:t>
          </a:r>
          <a:r>
            <a:rPr lang="pl-PL" sz="1400" dirty="0" smtClean="0"/>
            <a:t> EU </a:t>
          </a:r>
          <a:r>
            <a:rPr lang="pl-PL" sz="1400" dirty="0" err="1" smtClean="0"/>
            <a:t>accession</a:t>
          </a:r>
          <a:r>
            <a:rPr lang="pl-PL" sz="1400" dirty="0" smtClean="0"/>
            <a:t> and the end of 2018 the </a:t>
          </a:r>
          <a:r>
            <a:rPr lang="pl-PL" sz="1400" dirty="0" err="1" smtClean="0"/>
            <a:t>Polish</a:t>
          </a:r>
          <a:r>
            <a:rPr lang="pl-PL" sz="1400" dirty="0" smtClean="0"/>
            <a:t> </a:t>
          </a:r>
          <a:r>
            <a:rPr lang="pl-PL" sz="1400" dirty="0" err="1" smtClean="0"/>
            <a:t>economy</a:t>
          </a:r>
          <a:r>
            <a:rPr lang="pl-PL" sz="1400" dirty="0" smtClean="0"/>
            <a:t> </a:t>
          </a:r>
          <a:r>
            <a:rPr lang="pl-PL" sz="1400" dirty="0" err="1" smtClean="0"/>
            <a:t>grew</a:t>
          </a:r>
          <a:r>
            <a:rPr lang="pl-PL" sz="1400" dirty="0" smtClean="0"/>
            <a:t> by 80.7% (in real </a:t>
          </a:r>
          <a:r>
            <a:rPr lang="pl-PL" sz="1400" dirty="0" err="1" smtClean="0"/>
            <a:t>terms</a:t>
          </a:r>
          <a:r>
            <a:rPr lang="pl-PL" sz="1400" dirty="0" smtClean="0"/>
            <a:t>) - </a:t>
          </a:r>
          <a:r>
            <a:rPr lang="pl-PL" sz="1400" dirty="0" err="1" smtClean="0"/>
            <a:t>while</a:t>
          </a:r>
          <a:r>
            <a:rPr lang="pl-PL" sz="1400" dirty="0" smtClean="0"/>
            <a:t> in the EU-28 the </a:t>
          </a:r>
          <a:r>
            <a:rPr lang="pl-PL" sz="1400" dirty="0" err="1" smtClean="0"/>
            <a:t>average</a:t>
          </a:r>
          <a:r>
            <a:rPr lang="pl-PL" sz="1400" dirty="0" smtClean="0"/>
            <a:t> </a:t>
          </a:r>
          <a:r>
            <a:rPr lang="pl-PL" sz="1400" dirty="0" err="1" smtClean="0"/>
            <a:t>cummulative</a:t>
          </a:r>
          <a:r>
            <a:rPr lang="pl-PL" sz="1400" dirty="0" smtClean="0"/>
            <a:t> </a:t>
          </a:r>
          <a:r>
            <a:rPr lang="pl-PL" sz="1400" dirty="0" err="1" smtClean="0"/>
            <a:t>growth</a:t>
          </a:r>
          <a:r>
            <a:rPr lang="pl-PL" sz="1400" dirty="0" smtClean="0"/>
            <a:t> </a:t>
          </a:r>
          <a:r>
            <a:rPr lang="pl-PL" sz="1400" dirty="0" err="1" smtClean="0"/>
            <a:t>amounted</a:t>
          </a:r>
          <a:r>
            <a:rPr lang="pl-PL" sz="1400" dirty="0" smtClean="0"/>
            <a:t> to 23.5%</a:t>
          </a:r>
          <a:endParaRPr lang="pl-PL" sz="1400" dirty="0"/>
        </a:p>
      </dgm:t>
    </dgm:pt>
    <dgm:pt modelId="{4224DA02-6001-4750-9235-33D35AD3B8CD}" type="parTrans" cxnId="{68754AF7-CBFC-4FF3-8A0D-A379D8256A05}">
      <dgm:prSet/>
      <dgm:spPr/>
      <dgm:t>
        <a:bodyPr/>
        <a:lstStyle/>
        <a:p>
          <a:endParaRPr lang="pl-PL" sz="1400"/>
        </a:p>
      </dgm:t>
    </dgm:pt>
    <dgm:pt modelId="{DCD43439-2176-4AA7-BCB4-2E017BD908A6}" type="sibTrans" cxnId="{68754AF7-CBFC-4FF3-8A0D-A379D8256A05}">
      <dgm:prSet/>
      <dgm:spPr/>
      <dgm:t>
        <a:bodyPr/>
        <a:lstStyle/>
        <a:p>
          <a:endParaRPr lang="pl-PL" sz="1400"/>
        </a:p>
      </dgm:t>
    </dgm:pt>
    <dgm:pt modelId="{673D1A05-53A6-46BC-AD0D-6013EE6AD1B4}" type="pres">
      <dgm:prSet presAssocID="{49A3CD48-6F34-4014-8FC4-B9E53F936B2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E9622BEE-B03D-4ACC-B651-3FD523F64150}" type="pres">
      <dgm:prSet presAssocID="{8F01EB00-EB8E-4410-B81B-6A77D16ABFDD}" presName="thickLine" presStyleLbl="alignNode1" presStyleIdx="0" presStyleCnt="3"/>
      <dgm:spPr/>
    </dgm:pt>
    <dgm:pt modelId="{0E73474D-E2E8-4A89-B218-4C63994AE4C6}" type="pres">
      <dgm:prSet presAssocID="{8F01EB00-EB8E-4410-B81B-6A77D16ABFDD}" presName="horz1" presStyleCnt="0"/>
      <dgm:spPr/>
    </dgm:pt>
    <dgm:pt modelId="{40F31636-F1EB-45B3-A150-7309914722A6}" type="pres">
      <dgm:prSet presAssocID="{8F01EB00-EB8E-4410-B81B-6A77D16ABFDD}" presName="tx1" presStyleLbl="revTx" presStyleIdx="0" presStyleCnt="3" custScaleY="95448"/>
      <dgm:spPr/>
      <dgm:t>
        <a:bodyPr/>
        <a:lstStyle/>
        <a:p>
          <a:endParaRPr lang="pl-PL"/>
        </a:p>
      </dgm:t>
    </dgm:pt>
    <dgm:pt modelId="{70B9FDA4-998B-4866-A499-75468E15C0DC}" type="pres">
      <dgm:prSet presAssocID="{8F01EB00-EB8E-4410-B81B-6A77D16ABFDD}" presName="vert1" presStyleCnt="0"/>
      <dgm:spPr/>
    </dgm:pt>
    <dgm:pt modelId="{305B47D4-BFDE-47DE-BC45-F87387DF9276}" type="pres">
      <dgm:prSet presAssocID="{8E74956E-63B0-4CA7-AC2E-E284A782D5B4}" presName="thickLine" presStyleLbl="alignNode1" presStyleIdx="1" presStyleCnt="3"/>
      <dgm:spPr/>
    </dgm:pt>
    <dgm:pt modelId="{5AC8AFDC-AD3C-45E6-BCC0-BF7520A5E5D3}" type="pres">
      <dgm:prSet presAssocID="{8E74956E-63B0-4CA7-AC2E-E284A782D5B4}" presName="horz1" presStyleCnt="0"/>
      <dgm:spPr/>
    </dgm:pt>
    <dgm:pt modelId="{35F58D0A-6B8B-41B8-BC62-2D1ED4BBAB0B}" type="pres">
      <dgm:prSet presAssocID="{8E74956E-63B0-4CA7-AC2E-E284A782D5B4}" presName="tx1" presStyleLbl="revTx" presStyleIdx="1" presStyleCnt="3"/>
      <dgm:spPr/>
      <dgm:t>
        <a:bodyPr/>
        <a:lstStyle/>
        <a:p>
          <a:endParaRPr lang="pl-PL"/>
        </a:p>
      </dgm:t>
    </dgm:pt>
    <dgm:pt modelId="{79DD4489-7541-4DFD-BF71-72E7C7C11500}" type="pres">
      <dgm:prSet presAssocID="{8E74956E-63B0-4CA7-AC2E-E284A782D5B4}" presName="vert1" presStyleCnt="0"/>
      <dgm:spPr/>
    </dgm:pt>
    <dgm:pt modelId="{EA89BB29-C9CA-4350-A1A5-509ADBE11D4A}" type="pres">
      <dgm:prSet presAssocID="{8BC44D0C-B86B-4581-A8E1-439BE29F52D5}" presName="thickLine" presStyleLbl="alignNode1" presStyleIdx="2" presStyleCnt="3"/>
      <dgm:spPr/>
    </dgm:pt>
    <dgm:pt modelId="{938BDCBD-10BF-4095-B2CD-60D797F2191D}" type="pres">
      <dgm:prSet presAssocID="{8BC44D0C-B86B-4581-A8E1-439BE29F52D5}" presName="horz1" presStyleCnt="0"/>
      <dgm:spPr/>
    </dgm:pt>
    <dgm:pt modelId="{9DC62BE2-300E-4B2E-BB51-24BEB2B5A73C}" type="pres">
      <dgm:prSet presAssocID="{8BC44D0C-B86B-4581-A8E1-439BE29F52D5}" presName="tx1" presStyleLbl="revTx" presStyleIdx="2" presStyleCnt="3"/>
      <dgm:spPr/>
      <dgm:t>
        <a:bodyPr/>
        <a:lstStyle/>
        <a:p>
          <a:endParaRPr lang="pl-PL"/>
        </a:p>
      </dgm:t>
    </dgm:pt>
    <dgm:pt modelId="{5E00ADBD-BE47-4A15-A842-D4A8A74F1C01}" type="pres">
      <dgm:prSet presAssocID="{8BC44D0C-B86B-4581-A8E1-439BE29F52D5}" presName="vert1" presStyleCnt="0"/>
      <dgm:spPr/>
    </dgm:pt>
  </dgm:ptLst>
  <dgm:cxnLst>
    <dgm:cxn modelId="{73A9E3D5-E7EA-47FF-BEDC-781E0458E8E3}" srcId="{49A3CD48-6F34-4014-8FC4-B9E53F936B2F}" destId="{8E74956E-63B0-4CA7-AC2E-E284A782D5B4}" srcOrd="1" destOrd="0" parTransId="{424A2339-7EB3-4F89-9594-3795EC5217C5}" sibTransId="{4B64DD4C-7620-476F-A2B6-78E9609C50D7}"/>
    <dgm:cxn modelId="{E649A643-ECC7-4A1B-8A90-D9BC68F3111A}" type="presOf" srcId="{8BC44D0C-B86B-4581-A8E1-439BE29F52D5}" destId="{9DC62BE2-300E-4B2E-BB51-24BEB2B5A73C}" srcOrd="0" destOrd="0" presId="urn:microsoft.com/office/officeart/2008/layout/LinedList"/>
    <dgm:cxn modelId="{68754AF7-CBFC-4FF3-8A0D-A379D8256A05}" srcId="{49A3CD48-6F34-4014-8FC4-B9E53F936B2F}" destId="{8BC44D0C-B86B-4581-A8E1-439BE29F52D5}" srcOrd="2" destOrd="0" parTransId="{4224DA02-6001-4750-9235-33D35AD3B8CD}" sibTransId="{DCD43439-2176-4AA7-BCB4-2E017BD908A6}"/>
    <dgm:cxn modelId="{BCBCD0F8-60D4-4E23-8EC6-638AFC33D0F8}" type="presOf" srcId="{49A3CD48-6F34-4014-8FC4-B9E53F936B2F}" destId="{673D1A05-53A6-46BC-AD0D-6013EE6AD1B4}" srcOrd="0" destOrd="0" presId="urn:microsoft.com/office/officeart/2008/layout/LinedList"/>
    <dgm:cxn modelId="{34A24B59-C493-4F56-B4CD-44412E072BF3}" type="presOf" srcId="{8E74956E-63B0-4CA7-AC2E-E284A782D5B4}" destId="{35F58D0A-6B8B-41B8-BC62-2D1ED4BBAB0B}" srcOrd="0" destOrd="0" presId="urn:microsoft.com/office/officeart/2008/layout/LinedList"/>
    <dgm:cxn modelId="{C0F33884-2867-4D1B-BE92-BA50F3875E40}" srcId="{49A3CD48-6F34-4014-8FC4-B9E53F936B2F}" destId="{8F01EB00-EB8E-4410-B81B-6A77D16ABFDD}" srcOrd="0" destOrd="0" parTransId="{3CA514E5-77F0-417C-BF28-1FF26CB496FA}" sibTransId="{13F5402B-2C23-45C5-810B-C19BA1867185}"/>
    <dgm:cxn modelId="{86C8585C-AE45-44A9-A7E6-74EE26EAE984}" type="presOf" srcId="{8F01EB00-EB8E-4410-B81B-6A77D16ABFDD}" destId="{40F31636-F1EB-45B3-A150-7309914722A6}" srcOrd="0" destOrd="0" presId="urn:microsoft.com/office/officeart/2008/layout/LinedList"/>
    <dgm:cxn modelId="{8CC0BD2D-339C-43D9-AD3E-5FE4468C5220}" type="presParOf" srcId="{673D1A05-53A6-46BC-AD0D-6013EE6AD1B4}" destId="{E9622BEE-B03D-4ACC-B651-3FD523F64150}" srcOrd="0" destOrd="0" presId="urn:microsoft.com/office/officeart/2008/layout/LinedList"/>
    <dgm:cxn modelId="{D250D6D9-A881-4EE2-9D9D-D1B5BDCD65CB}" type="presParOf" srcId="{673D1A05-53A6-46BC-AD0D-6013EE6AD1B4}" destId="{0E73474D-E2E8-4A89-B218-4C63994AE4C6}" srcOrd="1" destOrd="0" presId="urn:microsoft.com/office/officeart/2008/layout/LinedList"/>
    <dgm:cxn modelId="{AB2AF873-2AAC-4024-AFD0-39DCEFD39BAC}" type="presParOf" srcId="{0E73474D-E2E8-4A89-B218-4C63994AE4C6}" destId="{40F31636-F1EB-45B3-A150-7309914722A6}" srcOrd="0" destOrd="0" presId="urn:microsoft.com/office/officeart/2008/layout/LinedList"/>
    <dgm:cxn modelId="{0B6A62EB-6602-4703-80D3-195F571175CD}" type="presParOf" srcId="{0E73474D-E2E8-4A89-B218-4C63994AE4C6}" destId="{70B9FDA4-998B-4866-A499-75468E15C0DC}" srcOrd="1" destOrd="0" presId="urn:microsoft.com/office/officeart/2008/layout/LinedList"/>
    <dgm:cxn modelId="{451841C5-DF84-46FA-9993-D0636DD75233}" type="presParOf" srcId="{673D1A05-53A6-46BC-AD0D-6013EE6AD1B4}" destId="{305B47D4-BFDE-47DE-BC45-F87387DF9276}" srcOrd="2" destOrd="0" presId="urn:microsoft.com/office/officeart/2008/layout/LinedList"/>
    <dgm:cxn modelId="{0A231595-DE03-4DFF-87D7-36D9ADF747D0}" type="presParOf" srcId="{673D1A05-53A6-46BC-AD0D-6013EE6AD1B4}" destId="{5AC8AFDC-AD3C-45E6-BCC0-BF7520A5E5D3}" srcOrd="3" destOrd="0" presId="urn:microsoft.com/office/officeart/2008/layout/LinedList"/>
    <dgm:cxn modelId="{27CF2070-D1D2-4FC9-BD15-43EA0C350B94}" type="presParOf" srcId="{5AC8AFDC-AD3C-45E6-BCC0-BF7520A5E5D3}" destId="{35F58D0A-6B8B-41B8-BC62-2D1ED4BBAB0B}" srcOrd="0" destOrd="0" presId="urn:microsoft.com/office/officeart/2008/layout/LinedList"/>
    <dgm:cxn modelId="{68E72829-131C-4869-824B-D3762947BA1F}" type="presParOf" srcId="{5AC8AFDC-AD3C-45E6-BCC0-BF7520A5E5D3}" destId="{79DD4489-7541-4DFD-BF71-72E7C7C11500}" srcOrd="1" destOrd="0" presId="urn:microsoft.com/office/officeart/2008/layout/LinedList"/>
    <dgm:cxn modelId="{77BDBDFC-8C3F-4F7E-BC1B-08198FDAE520}" type="presParOf" srcId="{673D1A05-53A6-46BC-AD0D-6013EE6AD1B4}" destId="{EA89BB29-C9CA-4350-A1A5-509ADBE11D4A}" srcOrd="4" destOrd="0" presId="urn:microsoft.com/office/officeart/2008/layout/LinedList"/>
    <dgm:cxn modelId="{95049725-E652-4615-ACD1-26D952F69C3D}" type="presParOf" srcId="{673D1A05-53A6-46BC-AD0D-6013EE6AD1B4}" destId="{938BDCBD-10BF-4095-B2CD-60D797F2191D}" srcOrd="5" destOrd="0" presId="urn:microsoft.com/office/officeart/2008/layout/LinedList"/>
    <dgm:cxn modelId="{650FDB4E-8D15-4A42-A2F5-A8D1FAC63877}" type="presParOf" srcId="{938BDCBD-10BF-4095-B2CD-60D797F2191D}" destId="{9DC62BE2-300E-4B2E-BB51-24BEB2B5A73C}" srcOrd="0" destOrd="0" presId="urn:microsoft.com/office/officeart/2008/layout/LinedList"/>
    <dgm:cxn modelId="{92632484-6F8C-4C99-BF7D-DB13819517C0}" type="presParOf" srcId="{938BDCBD-10BF-4095-B2CD-60D797F2191D}" destId="{5E00ADBD-BE47-4A15-A842-D4A8A74F1C01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8/layout/LinedLis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8F01EB00-EB8E-4410-B81B-6A77D16ABFDD}">
      <dgm:prSet custT="1"/>
      <dgm:spPr>
        <a:noFill/>
      </dgm:spPr>
      <dgm:t>
        <a:bodyPr/>
        <a:lstStyle/>
        <a:p>
          <a:r>
            <a:rPr lang="pl-PL" sz="1400" b="0" dirty="0" smtClean="0"/>
            <a:t>The </a:t>
          </a:r>
          <a:r>
            <a:rPr lang="pl-PL" sz="1400" b="0" dirty="0" err="1" smtClean="0"/>
            <a:t>relation</a:t>
          </a:r>
          <a:r>
            <a:rPr lang="pl-PL" sz="1400" b="0" dirty="0" smtClean="0"/>
            <a:t> of </a:t>
          </a:r>
          <a:r>
            <a:rPr lang="pl-PL" sz="1400" b="0" dirty="0" err="1" smtClean="0"/>
            <a:t>Poland’s</a:t>
          </a:r>
          <a:r>
            <a:rPr lang="pl-PL" sz="1400" b="0" dirty="0" smtClean="0"/>
            <a:t> GDP per capita (in PPS) to the EU </a:t>
          </a:r>
          <a:r>
            <a:rPr lang="pl-PL" sz="1400" b="0" dirty="0" err="1" smtClean="0"/>
            <a:t>average</a:t>
          </a:r>
          <a:r>
            <a:rPr lang="pl-PL" sz="1400" b="0" dirty="0" smtClean="0"/>
            <a:t> </a:t>
          </a:r>
          <a:r>
            <a:rPr lang="pl-PL" sz="1400" b="0" dirty="0" err="1" smtClean="0"/>
            <a:t>has</a:t>
          </a:r>
          <a:r>
            <a:rPr lang="pl-PL" sz="1400" b="0" dirty="0" smtClean="0"/>
            <a:t> </a:t>
          </a:r>
          <a:r>
            <a:rPr lang="pl-PL" sz="1400" b="0" dirty="0" err="1" smtClean="0"/>
            <a:t>climbed</a:t>
          </a:r>
          <a:r>
            <a:rPr lang="pl-PL" sz="1400" b="0" dirty="0" smtClean="0"/>
            <a:t> from 50.1% in 2004 do 71.1% in 2018</a:t>
          </a:r>
          <a:endParaRPr lang="pl-PL" sz="1400" b="0" dirty="0"/>
        </a:p>
      </dgm:t>
    </dgm:pt>
    <dgm:pt modelId="{3CA514E5-77F0-417C-BF28-1FF26CB496FA}" type="parTrans" cxnId="{C0F33884-2867-4D1B-BE92-BA50F3875E40}">
      <dgm:prSet/>
      <dgm:spPr/>
      <dgm:t>
        <a:bodyPr/>
        <a:lstStyle/>
        <a:p>
          <a:endParaRPr lang="pl-PL"/>
        </a:p>
      </dgm:t>
    </dgm:pt>
    <dgm:pt modelId="{13F5402B-2C23-45C5-810B-C19BA1867185}" type="sibTrans" cxnId="{C0F33884-2867-4D1B-BE92-BA50F3875E40}">
      <dgm:prSet/>
      <dgm:spPr/>
      <dgm:t>
        <a:bodyPr/>
        <a:lstStyle/>
        <a:p>
          <a:endParaRPr lang="pl-PL"/>
        </a:p>
      </dgm:t>
    </dgm:pt>
    <dgm:pt modelId="{8E74956E-63B0-4CA7-AC2E-E284A782D5B4}">
      <dgm:prSet custT="1"/>
      <dgm:spPr>
        <a:noFill/>
      </dgm:spPr>
      <dgm:t>
        <a:bodyPr anchor="ctr" anchorCtr="0"/>
        <a:lstStyle/>
        <a:p>
          <a:r>
            <a:rPr lang="pl-PL" sz="1400" dirty="0" err="1" smtClean="0"/>
            <a:t>Thanks</a:t>
          </a:r>
          <a:r>
            <a:rPr lang="pl-PL" sz="1400" dirty="0" smtClean="0"/>
            <a:t> to the EU </a:t>
          </a:r>
          <a:r>
            <a:rPr lang="pl-PL" sz="1400" dirty="0" err="1" smtClean="0"/>
            <a:t>funds</a:t>
          </a:r>
          <a:r>
            <a:rPr lang="pl-PL" sz="1400" dirty="0" smtClean="0"/>
            <a:t> the </a:t>
          </a:r>
          <a:r>
            <a:rPr lang="pl-PL" sz="1400" dirty="0" err="1" smtClean="0"/>
            <a:t>respective</a:t>
          </a:r>
          <a:r>
            <a:rPr lang="pl-PL" sz="1400" dirty="0" smtClean="0"/>
            <a:t> </a:t>
          </a:r>
          <a:r>
            <a:rPr lang="pl-PL" sz="1400" dirty="0" err="1" smtClean="0"/>
            <a:t>indicator</a:t>
          </a:r>
          <a:r>
            <a:rPr lang="pl-PL" sz="1400" dirty="0" smtClean="0"/>
            <a:t> </a:t>
          </a:r>
          <a:r>
            <a:rPr lang="pl-PL" sz="1400" dirty="0" err="1" smtClean="0"/>
            <a:t>has</a:t>
          </a:r>
          <a:r>
            <a:rPr lang="pl-PL" sz="1400" dirty="0" smtClean="0"/>
            <a:t> </a:t>
          </a:r>
          <a:r>
            <a:rPr lang="pl-PL" sz="1400" dirty="0" err="1" smtClean="0"/>
            <a:t>improved</a:t>
          </a:r>
          <a:r>
            <a:rPr lang="pl-PL" sz="1400" dirty="0" smtClean="0"/>
            <a:t> by 3.3. pp. – </a:t>
          </a:r>
          <a:r>
            <a:rPr lang="pl-PL" sz="1400" dirty="0" err="1" smtClean="0"/>
            <a:t>without</a:t>
          </a:r>
          <a:r>
            <a:rPr lang="pl-PL" sz="1400" dirty="0" smtClean="0"/>
            <a:t> the </a:t>
          </a:r>
          <a:r>
            <a:rPr lang="pl-PL" sz="1400" dirty="0" err="1" smtClean="0"/>
            <a:t>said</a:t>
          </a:r>
          <a:r>
            <a:rPr lang="pl-PL" sz="1400" dirty="0" smtClean="0"/>
            <a:t> </a:t>
          </a:r>
          <a:r>
            <a:rPr lang="pl-PL" sz="1400" dirty="0" err="1" smtClean="0"/>
            <a:t>resourced</a:t>
          </a:r>
          <a:r>
            <a:rPr lang="pl-PL" sz="1400" dirty="0" smtClean="0"/>
            <a:t> </a:t>
          </a:r>
          <a:r>
            <a:rPr lang="pl-PL" sz="1400" dirty="0" err="1" smtClean="0"/>
            <a:t>Poland’s</a:t>
          </a:r>
          <a:r>
            <a:rPr lang="pl-PL" sz="1400" dirty="0" smtClean="0"/>
            <a:t> GDP per capita </a:t>
          </a:r>
          <a:r>
            <a:rPr lang="pl-PL" sz="1400" dirty="0" err="1" smtClean="0"/>
            <a:t>would</a:t>
          </a:r>
          <a:r>
            <a:rPr lang="pl-PL" sz="1400" dirty="0" smtClean="0"/>
            <a:t> </a:t>
          </a:r>
          <a:r>
            <a:rPr lang="pl-PL" sz="1400" dirty="0" err="1" smtClean="0"/>
            <a:t>have</a:t>
          </a:r>
          <a:r>
            <a:rPr lang="pl-PL" sz="1400" dirty="0" smtClean="0"/>
            <a:t> </a:t>
          </a:r>
          <a:r>
            <a:rPr lang="pl-PL" sz="1400" dirty="0" err="1" smtClean="0"/>
            <a:t>amounted</a:t>
          </a:r>
          <a:r>
            <a:rPr lang="pl-PL" sz="1400" dirty="0" smtClean="0"/>
            <a:t> to 67.8% of the EU </a:t>
          </a:r>
          <a:r>
            <a:rPr lang="pl-PL" sz="1400" dirty="0" err="1" smtClean="0"/>
            <a:t>average</a:t>
          </a:r>
          <a:r>
            <a:rPr lang="pl-PL" sz="1400" dirty="0" smtClean="0"/>
            <a:t> </a:t>
          </a:r>
          <a:r>
            <a:rPr lang="pl-PL" sz="1400" dirty="0" err="1" smtClean="0"/>
            <a:t>figure</a:t>
          </a:r>
          <a:endParaRPr lang="pl-PL" sz="1400" dirty="0"/>
        </a:p>
      </dgm:t>
    </dgm:pt>
    <dgm:pt modelId="{424A2339-7EB3-4F89-9594-3795EC5217C5}" type="parTrans" cxnId="{73A9E3D5-E7EA-47FF-BEDC-781E0458E8E3}">
      <dgm:prSet/>
      <dgm:spPr/>
      <dgm:t>
        <a:bodyPr/>
        <a:lstStyle/>
        <a:p>
          <a:endParaRPr lang="pl-PL"/>
        </a:p>
      </dgm:t>
    </dgm:pt>
    <dgm:pt modelId="{4B64DD4C-7620-476F-A2B6-78E9609C50D7}" type="sibTrans" cxnId="{73A9E3D5-E7EA-47FF-BEDC-781E0458E8E3}">
      <dgm:prSet/>
      <dgm:spPr/>
      <dgm:t>
        <a:bodyPr/>
        <a:lstStyle/>
        <a:p>
          <a:endParaRPr lang="pl-PL"/>
        </a:p>
      </dgm:t>
    </dgm:pt>
    <dgm:pt modelId="{8BC44D0C-B86B-4581-A8E1-439BE29F52D5}">
      <dgm:prSet custT="1"/>
      <dgm:spPr>
        <a:noFill/>
      </dgm:spPr>
      <dgm:t>
        <a:bodyPr/>
        <a:lstStyle/>
        <a:p>
          <a:r>
            <a:rPr lang="pl-PL" sz="1400" dirty="0" smtClean="0"/>
            <a:t>The gap </a:t>
          </a:r>
          <a:r>
            <a:rPr lang="pl-PL" sz="1400" dirty="0" err="1" smtClean="0"/>
            <a:t>between</a:t>
          </a:r>
          <a:r>
            <a:rPr lang="pl-PL" sz="1400" dirty="0" smtClean="0"/>
            <a:t> Poland and the EU-28 </a:t>
          </a:r>
          <a:r>
            <a:rPr lang="pl-PL" sz="1400" dirty="0" err="1" smtClean="0"/>
            <a:t>average</a:t>
          </a:r>
          <a:r>
            <a:rPr lang="pl-PL" sz="1400" dirty="0" smtClean="0"/>
            <a:t>  in GDP per capita (</a:t>
          </a:r>
          <a:r>
            <a:rPr lang="pl-PL" sz="1400" dirty="0" err="1" smtClean="0"/>
            <a:t>at</a:t>
          </a:r>
          <a:r>
            <a:rPr lang="pl-PL" sz="1400" dirty="0" smtClean="0"/>
            <a:t> PPS) </a:t>
          </a:r>
          <a:r>
            <a:rPr lang="pl-PL" sz="1400" dirty="0" err="1" smtClean="0"/>
            <a:t>terms</a:t>
          </a:r>
          <a:r>
            <a:rPr lang="pl-PL" sz="1400" dirty="0" smtClean="0"/>
            <a:t> </a:t>
          </a:r>
          <a:r>
            <a:rPr lang="pl-PL" sz="1400" dirty="0" err="1" smtClean="0"/>
            <a:t>narrowed</a:t>
          </a:r>
          <a:r>
            <a:rPr lang="pl-PL" sz="1400" dirty="0" smtClean="0"/>
            <a:t> by </a:t>
          </a:r>
          <a:r>
            <a:rPr lang="pl-PL" sz="1400" dirty="0" err="1" smtClean="0"/>
            <a:t>about</a:t>
          </a:r>
          <a:r>
            <a:rPr lang="pl-PL" sz="1400" dirty="0" smtClean="0"/>
            <a:t> 20 </a:t>
          </a:r>
          <a:r>
            <a:rPr lang="pl-PL" sz="1400" dirty="0" err="1" smtClean="0"/>
            <a:t>p.p</a:t>
          </a:r>
          <a:r>
            <a:rPr lang="pl-PL" sz="1400" dirty="0" smtClean="0"/>
            <a:t>., with 15% of the </a:t>
          </a:r>
          <a:r>
            <a:rPr lang="pl-PL" sz="1400" dirty="0" err="1" smtClean="0"/>
            <a:t>observed</a:t>
          </a:r>
          <a:r>
            <a:rPr lang="pl-PL" sz="1400" dirty="0" smtClean="0"/>
            <a:t> </a:t>
          </a:r>
          <a:r>
            <a:rPr lang="pl-PL" sz="1400" dirty="0" err="1" smtClean="0"/>
            <a:t>convergence</a:t>
          </a:r>
          <a:r>
            <a:rPr lang="pl-PL" sz="1400" dirty="0" smtClean="0"/>
            <a:t> </a:t>
          </a:r>
          <a:r>
            <a:rPr lang="pl-PL" sz="1400" dirty="0" err="1" smtClean="0"/>
            <a:t>attributed</a:t>
          </a:r>
          <a:r>
            <a:rPr lang="pl-PL" sz="1400" dirty="0" smtClean="0"/>
            <a:t> to the </a:t>
          </a:r>
          <a:r>
            <a:rPr lang="pl-PL" sz="1400" dirty="0" err="1" smtClean="0"/>
            <a:t>Cohesion</a:t>
          </a:r>
          <a:r>
            <a:rPr lang="pl-PL" sz="1400" dirty="0" smtClean="0"/>
            <a:t> Policy </a:t>
          </a:r>
          <a:r>
            <a:rPr lang="pl-PL" sz="1400" dirty="0" err="1" smtClean="0"/>
            <a:t>implementation</a:t>
          </a:r>
          <a:endParaRPr lang="pl-PL" sz="1400" dirty="0"/>
        </a:p>
      </dgm:t>
    </dgm:pt>
    <dgm:pt modelId="{4224DA02-6001-4750-9235-33D35AD3B8CD}" type="parTrans" cxnId="{68754AF7-CBFC-4FF3-8A0D-A379D8256A05}">
      <dgm:prSet/>
      <dgm:spPr/>
      <dgm:t>
        <a:bodyPr/>
        <a:lstStyle/>
        <a:p>
          <a:endParaRPr lang="pl-PL"/>
        </a:p>
      </dgm:t>
    </dgm:pt>
    <dgm:pt modelId="{DCD43439-2176-4AA7-BCB4-2E017BD908A6}" type="sibTrans" cxnId="{68754AF7-CBFC-4FF3-8A0D-A379D8256A05}">
      <dgm:prSet/>
      <dgm:spPr/>
      <dgm:t>
        <a:bodyPr/>
        <a:lstStyle/>
        <a:p>
          <a:endParaRPr lang="pl-PL"/>
        </a:p>
      </dgm:t>
    </dgm:pt>
    <dgm:pt modelId="{673D1A05-53A6-46BC-AD0D-6013EE6AD1B4}" type="pres">
      <dgm:prSet presAssocID="{49A3CD48-6F34-4014-8FC4-B9E53F936B2F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pl-PL"/>
        </a:p>
      </dgm:t>
    </dgm:pt>
    <dgm:pt modelId="{E9622BEE-B03D-4ACC-B651-3FD523F64150}" type="pres">
      <dgm:prSet presAssocID="{8F01EB00-EB8E-4410-B81B-6A77D16ABFDD}" presName="thickLine" presStyleLbl="alignNode1" presStyleIdx="0" presStyleCnt="3"/>
      <dgm:spPr/>
    </dgm:pt>
    <dgm:pt modelId="{0E73474D-E2E8-4A89-B218-4C63994AE4C6}" type="pres">
      <dgm:prSet presAssocID="{8F01EB00-EB8E-4410-B81B-6A77D16ABFDD}" presName="horz1" presStyleCnt="0"/>
      <dgm:spPr/>
    </dgm:pt>
    <dgm:pt modelId="{40F31636-F1EB-45B3-A150-7309914722A6}" type="pres">
      <dgm:prSet presAssocID="{8F01EB00-EB8E-4410-B81B-6A77D16ABFDD}" presName="tx1" presStyleLbl="revTx" presStyleIdx="0" presStyleCnt="3" custScaleY="75455"/>
      <dgm:spPr/>
      <dgm:t>
        <a:bodyPr/>
        <a:lstStyle/>
        <a:p>
          <a:endParaRPr lang="pl-PL"/>
        </a:p>
      </dgm:t>
    </dgm:pt>
    <dgm:pt modelId="{70B9FDA4-998B-4866-A499-75468E15C0DC}" type="pres">
      <dgm:prSet presAssocID="{8F01EB00-EB8E-4410-B81B-6A77D16ABFDD}" presName="vert1" presStyleCnt="0"/>
      <dgm:spPr/>
    </dgm:pt>
    <dgm:pt modelId="{305B47D4-BFDE-47DE-BC45-F87387DF9276}" type="pres">
      <dgm:prSet presAssocID="{8E74956E-63B0-4CA7-AC2E-E284A782D5B4}" presName="thickLine" presStyleLbl="alignNode1" presStyleIdx="1" presStyleCnt="3"/>
      <dgm:spPr/>
    </dgm:pt>
    <dgm:pt modelId="{5AC8AFDC-AD3C-45E6-BCC0-BF7520A5E5D3}" type="pres">
      <dgm:prSet presAssocID="{8E74956E-63B0-4CA7-AC2E-E284A782D5B4}" presName="horz1" presStyleCnt="0"/>
      <dgm:spPr/>
    </dgm:pt>
    <dgm:pt modelId="{35F58D0A-6B8B-41B8-BC62-2D1ED4BBAB0B}" type="pres">
      <dgm:prSet presAssocID="{8E74956E-63B0-4CA7-AC2E-E284A782D5B4}" presName="tx1" presStyleLbl="revTx" presStyleIdx="1" presStyleCnt="3"/>
      <dgm:spPr/>
      <dgm:t>
        <a:bodyPr/>
        <a:lstStyle/>
        <a:p>
          <a:endParaRPr lang="pl-PL"/>
        </a:p>
      </dgm:t>
    </dgm:pt>
    <dgm:pt modelId="{79DD4489-7541-4DFD-BF71-72E7C7C11500}" type="pres">
      <dgm:prSet presAssocID="{8E74956E-63B0-4CA7-AC2E-E284A782D5B4}" presName="vert1" presStyleCnt="0"/>
      <dgm:spPr/>
    </dgm:pt>
    <dgm:pt modelId="{EA89BB29-C9CA-4350-A1A5-509ADBE11D4A}" type="pres">
      <dgm:prSet presAssocID="{8BC44D0C-B86B-4581-A8E1-439BE29F52D5}" presName="thickLine" presStyleLbl="alignNode1" presStyleIdx="2" presStyleCnt="3"/>
      <dgm:spPr/>
    </dgm:pt>
    <dgm:pt modelId="{938BDCBD-10BF-4095-B2CD-60D797F2191D}" type="pres">
      <dgm:prSet presAssocID="{8BC44D0C-B86B-4581-A8E1-439BE29F52D5}" presName="horz1" presStyleCnt="0"/>
      <dgm:spPr/>
    </dgm:pt>
    <dgm:pt modelId="{9DC62BE2-300E-4B2E-BB51-24BEB2B5A73C}" type="pres">
      <dgm:prSet presAssocID="{8BC44D0C-B86B-4581-A8E1-439BE29F52D5}" presName="tx1" presStyleLbl="revTx" presStyleIdx="2" presStyleCnt="3"/>
      <dgm:spPr/>
      <dgm:t>
        <a:bodyPr/>
        <a:lstStyle/>
        <a:p>
          <a:endParaRPr lang="pl-PL"/>
        </a:p>
      </dgm:t>
    </dgm:pt>
    <dgm:pt modelId="{5E00ADBD-BE47-4A15-A842-D4A8A74F1C01}" type="pres">
      <dgm:prSet presAssocID="{8BC44D0C-B86B-4581-A8E1-439BE29F52D5}" presName="vert1" presStyleCnt="0"/>
      <dgm:spPr/>
    </dgm:pt>
  </dgm:ptLst>
  <dgm:cxnLst>
    <dgm:cxn modelId="{73A9E3D5-E7EA-47FF-BEDC-781E0458E8E3}" srcId="{49A3CD48-6F34-4014-8FC4-B9E53F936B2F}" destId="{8E74956E-63B0-4CA7-AC2E-E284A782D5B4}" srcOrd="1" destOrd="0" parTransId="{424A2339-7EB3-4F89-9594-3795EC5217C5}" sibTransId="{4B64DD4C-7620-476F-A2B6-78E9609C50D7}"/>
    <dgm:cxn modelId="{E649A643-ECC7-4A1B-8A90-D9BC68F3111A}" type="presOf" srcId="{8BC44D0C-B86B-4581-A8E1-439BE29F52D5}" destId="{9DC62BE2-300E-4B2E-BB51-24BEB2B5A73C}" srcOrd="0" destOrd="0" presId="urn:microsoft.com/office/officeart/2008/layout/LinedList"/>
    <dgm:cxn modelId="{68754AF7-CBFC-4FF3-8A0D-A379D8256A05}" srcId="{49A3CD48-6F34-4014-8FC4-B9E53F936B2F}" destId="{8BC44D0C-B86B-4581-A8E1-439BE29F52D5}" srcOrd="2" destOrd="0" parTransId="{4224DA02-6001-4750-9235-33D35AD3B8CD}" sibTransId="{DCD43439-2176-4AA7-BCB4-2E017BD908A6}"/>
    <dgm:cxn modelId="{BCBCD0F8-60D4-4E23-8EC6-638AFC33D0F8}" type="presOf" srcId="{49A3CD48-6F34-4014-8FC4-B9E53F936B2F}" destId="{673D1A05-53A6-46BC-AD0D-6013EE6AD1B4}" srcOrd="0" destOrd="0" presId="urn:microsoft.com/office/officeart/2008/layout/LinedList"/>
    <dgm:cxn modelId="{34A24B59-C493-4F56-B4CD-44412E072BF3}" type="presOf" srcId="{8E74956E-63B0-4CA7-AC2E-E284A782D5B4}" destId="{35F58D0A-6B8B-41B8-BC62-2D1ED4BBAB0B}" srcOrd="0" destOrd="0" presId="urn:microsoft.com/office/officeart/2008/layout/LinedList"/>
    <dgm:cxn modelId="{C0F33884-2867-4D1B-BE92-BA50F3875E40}" srcId="{49A3CD48-6F34-4014-8FC4-B9E53F936B2F}" destId="{8F01EB00-EB8E-4410-B81B-6A77D16ABFDD}" srcOrd="0" destOrd="0" parTransId="{3CA514E5-77F0-417C-BF28-1FF26CB496FA}" sibTransId="{13F5402B-2C23-45C5-810B-C19BA1867185}"/>
    <dgm:cxn modelId="{86C8585C-AE45-44A9-A7E6-74EE26EAE984}" type="presOf" srcId="{8F01EB00-EB8E-4410-B81B-6A77D16ABFDD}" destId="{40F31636-F1EB-45B3-A150-7309914722A6}" srcOrd="0" destOrd="0" presId="urn:microsoft.com/office/officeart/2008/layout/LinedList"/>
    <dgm:cxn modelId="{8CC0BD2D-339C-43D9-AD3E-5FE4468C5220}" type="presParOf" srcId="{673D1A05-53A6-46BC-AD0D-6013EE6AD1B4}" destId="{E9622BEE-B03D-4ACC-B651-3FD523F64150}" srcOrd="0" destOrd="0" presId="urn:microsoft.com/office/officeart/2008/layout/LinedList"/>
    <dgm:cxn modelId="{D250D6D9-A881-4EE2-9D9D-D1B5BDCD65CB}" type="presParOf" srcId="{673D1A05-53A6-46BC-AD0D-6013EE6AD1B4}" destId="{0E73474D-E2E8-4A89-B218-4C63994AE4C6}" srcOrd="1" destOrd="0" presId="urn:microsoft.com/office/officeart/2008/layout/LinedList"/>
    <dgm:cxn modelId="{AB2AF873-2AAC-4024-AFD0-39DCEFD39BAC}" type="presParOf" srcId="{0E73474D-E2E8-4A89-B218-4C63994AE4C6}" destId="{40F31636-F1EB-45B3-A150-7309914722A6}" srcOrd="0" destOrd="0" presId="urn:microsoft.com/office/officeart/2008/layout/LinedList"/>
    <dgm:cxn modelId="{0B6A62EB-6602-4703-80D3-195F571175CD}" type="presParOf" srcId="{0E73474D-E2E8-4A89-B218-4C63994AE4C6}" destId="{70B9FDA4-998B-4866-A499-75468E15C0DC}" srcOrd="1" destOrd="0" presId="urn:microsoft.com/office/officeart/2008/layout/LinedList"/>
    <dgm:cxn modelId="{451841C5-DF84-46FA-9993-D0636DD75233}" type="presParOf" srcId="{673D1A05-53A6-46BC-AD0D-6013EE6AD1B4}" destId="{305B47D4-BFDE-47DE-BC45-F87387DF9276}" srcOrd="2" destOrd="0" presId="urn:microsoft.com/office/officeart/2008/layout/LinedList"/>
    <dgm:cxn modelId="{0A231595-DE03-4DFF-87D7-36D9ADF747D0}" type="presParOf" srcId="{673D1A05-53A6-46BC-AD0D-6013EE6AD1B4}" destId="{5AC8AFDC-AD3C-45E6-BCC0-BF7520A5E5D3}" srcOrd="3" destOrd="0" presId="urn:microsoft.com/office/officeart/2008/layout/LinedList"/>
    <dgm:cxn modelId="{27CF2070-D1D2-4FC9-BD15-43EA0C350B94}" type="presParOf" srcId="{5AC8AFDC-AD3C-45E6-BCC0-BF7520A5E5D3}" destId="{35F58D0A-6B8B-41B8-BC62-2D1ED4BBAB0B}" srcOrd="0" destOrd="0" presId="urn:microsoft.com/office/officeart/2008/layout/LinedList"/>
    <dgm:cxn modelId="{68E72829-131C-4869-824B-D3762947BA1F}" type="presParOf" srcId="{5AC8AFDC-AD3C-45E6-BCC0-BF7520A5E5D3}" destId="{79DD4489-7541-4DFD-BF71-72E7C7C11500}" srcOrd="1" destOrd="0" presId="urn:microsoft.com/office/officeart/2008/layout/LinedList"/>
    <dgm:cxn modelId="{77BDBDFC-8C3F-4F7E-BC1B-08198FDAE520}" type="presParOf" srcId="{673D1A05-53A6-46BC-AD0D-6013EE6AD1B4}" destId="{EA89BB29-C9CA-4350-A1A5-509ADBE11D4A}" srcOrd="4" destOrd="0" presId="urn:microsoft.com/office/officeart/2008/layout/LinedList"/>
    <dgm:cxn modelId="{95049725-E652-4615-ACD1-26D952F69C3D}" type="presParOf" srcId="{673D1A05-53A6-46BC-AD0D-6013EE6AD1B4}" destId="{938BDCBD-10BF-4095-B2CD-60D797F2191D}" srcOrd="5" destOrd="0" presId="urn:microsoft.com/office/officeart/2008/layout/LinedList"/>
    <dgm:cxn modelId="{650FDB4E-8D15-4A42-A2F5-A8D1FAC63877}" type="presParOf" srcId="{938BDCBD-10BF-4095-B2CD-60D797F2191D}" destId="{9DC62BE2-300E-4B2E-BB51-24BEB2B5A73C}" srcOrd="0" destOrd="0" presId="urn:microsoft.com/office/officeart/2008/layout/LinedList"/>
    <dgm:cxn modelId="{92632484-6F8C-4C99-BF7D-DB13819517C0}" type="presParOf" srcId="{938BDCBD-10BF-4095-B2CD-60D797F2191D}" destId="{5E00ADBD-BE47-4A15-A842-D4A8A74F1C01}" srcOrd="1" destOrd="0" presId="urn:microsoft.com/office/officeart/2008/layout/Lin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5/8/layout/defaul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6214315B-7EB8-4FAC-A042-F83AC2593862}">
      <dgm:prSet custT="1"/>
      <dgm:spPr>
        <a:noFill/>
      </dgm:spPr>
      <dgm:t>
        <a:bodyPr/>
        <a:lstStyle/>
        <a:p>
          <a:r>
            <a:rPr lang="pl-PL" sz="1400" b="0" dirty="0" smtClean="0"/>
            <a:t>The </a:t>
          </a:r>
          <a:r>
            <a:rPr lang="pl-PL" sz="1400" b="0" dirty="0" err="1" smtClean="0"/>
            <a:t>Cohesion</a:t>
          </a:r>
          <a:r>
            <a:rPr lang="pl-PL" sz="1400" b="0" dirty="0" smtClean="0"/>
            <a:t> Policy </a:t>
          </a:r>
          <a:r>
            <a:rPr lang="pl-PL" sz="1400" b="0" dirty="0" err="1" smtClean="0"/>
            <a:t>allows</a:t>
          </a:r>
          <a:r>
            <a:rPr lang="pl-PL" sz="1400" b="0" dirty="0" smtClean="0"/>
            <a:t> to </a:t>
          </a:r>
          <a:r>
            <a:rPr lang="pl-PL" sz="1400" b="0" dirty="0" err="1" smtClean="0"/>
            <a:t>partially</a:t>
          </a:r>
          <a:r>
            <a:rPr lang="pl-PL" sz="1400" b="0" dirty="0" smtClean="0"/>
            <a:t> </a:t>
          </a:r>
          <a:r>
            <a:rPr lang="pl-PL" sz="1400" b="0" dirty="0" err="1" smtClean="0"/>
            <a:t>mitigate</a:t>
          </a:r>
          <a:r>
            <a:rPr lang="pl-PL" sz="1400" b="0" dirty="0" smtClean="0"/>
            <a:t> the </a:t>
          </a:r>
          <a:r>
            <a:rPr lang="pl-PL" sz="1400" b="0" dirty="0" err="1" smtClean="0"/>
            <a:t>processes</a:t>
          </a:r>
          <a:r>
            <a:rPr lang="pl-PL" sz="1400" b="0" dirty="0" smtClean="0"/>
            <a:t> of </a:t>
          </a:r>
          <a:r>
            <a:rPr lang="pl-PL" sz="1400" b="0" dirty="0" err="1" smtClean="0"/>
            <a:t>regional</a:t>
          </a:r>
          <a:r>
            <a:rPr lang="pl-PL" sz="1400" b="0" dirty="0" smtClean="0"/>
            <a:t> </a:t>
          </a:r>
          <a:r>
            <a:rPr lang="pl-PL" sz="1400" b="0" dirty="0" err="1" smtClean="0"/>
            <a:t>differentiation</a:t>
          </a:r>
          <a:endParaRPr lang="en-GB" sz="1400" b="0" dirty="0"/>
        </a:p>
      </dgm:t>
    </dgm:pt>
    <dgm:pt modelId="{2BAAFA64-E3B6-4D33-9B8E-B40C7A269BC0}" type="parTrans" cxnId="{2B5453D6-3C5D-4790-A3E3-28634215D760}">
      <dgm:prSet/>
      <dgm:spPr/>
      <dgm:t>
        <a:bodyPr/>
        <a:lstStyle/>
        <a:p>
          <a:endParaRPr lang="pl-PL"/>
        </a:p>
      </dgm:t>
    </dgm:pt>
    <dgm:pt modelId="{29DB5245-C672-4F93-ABF8-B73BFC8D70BC}" type="sibTrans" cxnId="{2B5453D6-3C5D-4790-A3E3-28634215D760}">
      <dgm:prSet/>
      <dgm:spPr/>
      <dgm:t>
        <a:bodyPr/>
        <a:lstStyle/>
        <a:p>
          <a:endParaRPr lang="pl-PL"/>
        </a:p>
      </dgm:t>
    </dgm:pt>
    <dgm:pt modelId="{84E79FCD-4BC5-4D13-9EC0-9D5BAFD6376A}">
      <dgm:prSet custT="1"/>
      <dgm:spPr>
        <a:noFill/>
      </dgm:spPr>
      <dgm:t>
        <a:bodyPr/>
        <a:lstStyle/>
        <a:p>
          <a:r>
            <a:rPr lang="pl-PL" sz="1400" dirty="0" smtClean="0"/>
            <a:t>The CP </a:t>
          </a:r>
          <a:r>
            <a:rPr lang="pl-PL" sz="1400" dirty="0" err="1" smtClean="0"/>
            <a:t>impact</a:t>
          </a:r>
          <a:r>
            <a:rPr lang="pl-PL" sz="1400" dirty="0" smtClean="0"/>
            <a:t> </a:t>
          </a:r>
          <a:r>
            <a:rPr lang="pl-PL" sz="1400" dirty="0" err="1" smtClean="0"/>
            <a:t>is</a:t>
          </a:r>
          <a:r>
            <a:rPr lang="pl-PL" sz="1400" dirty="0" smtClean="0"/>
            <a:t> the </a:t>
          </a:r>
          <a:r>
            <a:rPr lang="pl-PL" sz="1400" dirty="0" err="1" smtClean="0"/>
            <a:t>strongest</a:t>
          </a:r>
          <a:r>
            <a:rPr lang="pl-PL" sz="1400" dirty="0" smtClean="0"/>
            <a:t> in the </a:t>
          </a:r>
          <a:r>
            <a:rPr lang="pl-PL" sz="1400" dirty="0" err="1" smtClean="0"/>
            <a:t>poorest</a:t>
          </a:r>
          <a:r>
            <a:rPr lang="pl-PL" sz="1400" dirty="0" smtClean="0"/>
            <a:t> regions (with 25%-44% of </a:t>
          </a:r>
          <a:r>
            <a:rPr lang="pl-PL" sz="1400" dirty="0" err="1" smtClean="0"/>
            <a:t>their</a:t>
          </a:r>
          <a:r>
            <a:rPr lang="pl-PL" sz="1400" dirty="0" smtClean="0"/>
            <a:t> </a:t>
          </a:r>
          <a:r>
            <a:rPr lang="pl-PL" sz="1400" dirty="0" err="1" smtClean="0"/>
            <a:t>convergence</a:t>
          </a:r>
          <a:r>
            <a:rPr lang="pl-PL" sz="1400" dirty="0" smtClean="0"/>
            <a:t> </a:t>
          </a:r>
          <a:r>
            <a:rPr lang="pl-PL" sz="1400" dirty="0" err="1" smtClean="0"/>
            <a:t>stemming</a:t>
          </a:r>
          <a:r>
            <a:rPr lang="pl-PL" sz="1400" dirty="0" smtClean="0"/>
            <a:t> from the </a:t>
          </a:r>
          <a:r>
            <a:rPr lang="pl-PL" sz="1400" dirty="0" err="1" smtClean="0"/>
            <a:t>policy’s</a:t>
          </a:r>
          <a:r>
            <a:rPr lang="pl-PL" sz="1400" dirty="0" smtClean="0"/>
            <a:t> </a:t>
          </a:r>
          <a:r>
            <a:rPr lang="pl-PL" sz="1400" dirty="0" err="1" smtClean="0"/>
            <a:t>implementation</a:t>
          </a:r>
          <a:r>
            <a:rPr lang="pl-PL" sz="1400" dirty="0" smtClean="0"/>
            <a:t>).</a:t>
          </a:r>
          <a:endParaRPr lang="en-GB" sz="1400" dirty="0"/>
        </a:p>
      </dgm:t>
    </dgm:pt>
    <dgm:pt modelId="{7458FA5C-86B9-4305-9D19-6ACE986E146A}" type="parTrans" cxnId="{FE47CFFD-BE31-4023-9765-6CC1381BDD41}">
      <dgm:prSet/>
      <dgm:spPr/>
      <dgm:t>
        <a:bodyPr/>
        <a:lstStyle/>
        <a:p>
          <a:endParaRPr lang="pl-PL"/>
        </a:p>
      </dgm:t>
    </dgm:pt>
    <dgm:pt modelId="{EB7ACDBC-FA44-491D-BA99-08D3931DC68D}" type="sibTrans" cxnId="{FE47CFFD-BE31-4023-9765-6CC1381BDD41}">
      <dgm:prSet/>
      <dgm:spPr/>
      <dgm:t>
        <a:bodyPr/>
        <a:lstStyle/>
        <a:p>
          <a:endParaRPr lang="pl-PL"/>
        </a:p>
      </dgm:t>
    </dgm:pt>
    <dgm:pt modelId="{B3AB53D8-50BF-4A82-A35B-6713645ACA5D}">
      <dgm:prSet custT="1"/>
      <dgm:spPr>
        <a:noFill/>
      </dgm:spPr>
      <dgm:t>
        <a:bodyPr/>
        <a:lstStyle/>
        <a:p>
          <a:r>
            <a:rPr lang="pl-PL" sz="1400" dirty="0" smtClean="0"/>
            <a:t>In the </a:t>
          </a:r>
          <a:r>
            <a:rPr lang="pl-PL" sz="1400" dirty="0" err="1" smtClean="0"/>
            <a:t>wealthiest</a:t>
          </a:r>
          <a:r>
            <a:rPr lang="pl-PL" sz="1400" dirty="0" smtClean="0"/>
            <a:t> regions the </a:t>
          </a:r>
          <a:r>
            <a:rPr lang="pl-PL" sz="1400" dirty="0" err="1" smtClean="0"/>
            <a:t>said</a:t>
          </a:r>
          <a:r>
            <a:rPr lang="pl-PL" sz="1400" dirty="0" smtClean="0"/>
            <a:t> </a:t>
          </a:r>
          <a:r>
            <a:rPr lang="pl-PL" sz="1400" dirty="0" err="1" smtClean="0"/>
            <a:t>impact</a:t>
          </a:r>
          <a:r>
            <a:rPr lang="pl-PL" sz="1400" dirty="0" smtClean="0"/>
            <a:t> </a:t>
          </a:r>
          <a:r>
            <a:rPr lang="pl-PL" sz="1400" dirty="0" err="1" smtClean="0"/>
            <a:t>is</a:t>
          </a:r>
          <a:r>
            <a:rPr lang="pl-PL" sz="1400" dirty="0" smtClean="0"/>
            <a:t> </a:t>
          </a:r>
          <a:r>
            <a:rPr lang="pl-PL" sz="1400" dirty="0" err="1" smtClean="0"/>
            <a:t>lower</a:t>
          </a:r>
          <a:r>
            <a:rPr lang="pl-PL" sz="1400" dirty="0" smtClean="0"/>
            <a:t> (</a:t>
          </a:r>
          <a:r>
            <a:rPr lang="pl-PL" sz="1400" dirty="0" err="1" smtClean="0"/>
            <a:t>between</a:t>
          </a:r>
          <a:r>
            <a:rPr lang="pl-PL" sz="1400" dirty="0" smtClean="0"/>
            <a:t> 10% and 13%).</a:t>
          </a:r>
          <a:endParaRPr lang="en-GB" sz="1400" dirty="0"/>
        </a:p>
      </dgm:t>
    </dgm:pt>
    <dgm:pt modelId="{82D9CBFF-CF09-4A8E-BBDD-8C3E83B0EAB3}" type="parTrans" cxnId="{A88274AD-5CFC-4660-9363-98FC55D6CB99}">
      <dgm:prSet/>
      <dgm:spPr/>
      <dgm:t>
        <a:bodyPr/>
        <a:lstStyle/>
        <a:p>
          <a:endParaRPr lang="pl-PL"/>
        </a:p>
      </dgm:t>
    </dgm:pt>
    <dgm:pt modelId="{BB5A144D-393C-4875-BBFB-24CDE8B0F5BF}" type="sibTrans" cxnId="{A88274AD-5CFC-4660-9363-98FC55D6CB99}">
      <dgm:prSet/>
      <dgm:spPr/>
      <dgm:t>
        <a:bodyPr/>
        <a:lstStyle/>
        <a:p>
          <a:endParaRPr lang="pl-PL"/>
        </a:p>
      </dgm:t>
    </dgm:pt>
    <dgm:pt modelId="{82806096-4A8E-4BF3-8D8F-B1C12AF02DF4}" type="pres">
      <dgm:prSet presAssocID="{49A3CD48-6F34-4014-8FC4-B9E53F936B2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1389BA6A-5B3D-4289-AD53-DFFE54D8555B}" type="pres">
      <dgm:prSet presAssocID="{6214315B-7EB8-4FAC-A042-F83AC2593862}" presName="node" presStyleLbl="node1" presStyleIdx="0" presStyleCnt="3" custScaleX="10499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6DCD51B-1369-4D12-984F-04D4C96FCB71}" type="pres">
      <dgm:prSet presAssocID="{29DB5245-C672-4F93-ABF8-B73BFC8D70BC}" presName="sibTrans" presStyleCnt="0"/>
      <dgm:spPr/>
      <dgm:t>
        <a:bodyPr/>
        <a:lstStyle/>
        <a:p>
          <a:endParaRPr lang="pl-PL"/>
        </a:p>
      </dgm:t>
    </dgm:pt>
    <dgm:pt modelId="{6EED7BA8-4CCF-45A1-A197-FA83F4C26538}" type="pres">
      <dgm:prSet presAssocID="{84E79FCD-4BC5-4D13-9EC0-9D5BAFD6376A}" presName="node" presStyleLbl="node1" presStyleIdx="1" presStyleCnt="3" custScaleX="112284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1FA98E9-F69A-4546-8720-AB72FD1FF183}" type="pres">
      <dgm:prSet presAssocID="{EB7ACDBC-FA44-491D-BA99-08D3931DC68D}" presName="sibTrans" presStyleCnt="0"/>
      <dgm:spPr/>
      <dgm:t>
        <a:bodyPr/>
        <a:lstStyle/>
        <a:p>
          <a:endParaRPr lang="pl-PL"/>
        </a:p>
      </dgm:t>
    </dgm:pt>
    <dgm:pt modelId="{D6EB55B2-66E3-47D4-B110-890313849A09}" type="pres">
      <dgm:prSet presAssocID="{B3AB53D8-50BF-4A82-A35B-6713645ACA5D}" presName="node" presStyleLbl="node1" presStyleIdx="2" presStyleCnt="3" custScaleX="104997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FE47CFFD-BE31-4023-9765-6CC1381BDD41}" srcId="{49A3CD48-6F34-4014-8FC4-B9E53F936B2F}" destId="{84E79FCD-4BC5-4D13-9EC0-9D5BAFD6376A}" srcOrd="1" destOrd="0" parTransId="{7458FA5C-86B9-4305-9D19-6ACE986E146A}" sibTransId="{EB7ACDBC-FA44-491D-BA99-08D3931DC68D}"/>
    <dgm:cxn modelId="{2C208CC8-4F0D-4D25-BE4B-5039582FDF53}" type="presOf" srcId="{49A3CD48-6F34-4014-8FC4-B9E53F936B2F}" destId="{82806096-4A8E-4BF3-8D8F-B1C12AF02DF4}" srcOrd="0" destOrd="0" presId="urn:microsoft.com/office/officeart/2005/8/layout/default"/>
    <dgm:cxn modelId="{A88274AD-5CFC-4660-9363-98FC55D6CB99}" srcId="{49A3CD48-6F34-4014-8FC4-B9E53F936B2F}" destId="{B3AB53D8-50BF-4A82-A35B-6713645ACA5D}" srcOrd="2" destOrd="0" parTransId="{82D9CBFF-CF09-4A8E-BBDD-8C3E83B0EAB3}" sibTransId="{BB5A144D-393C-4875-BBFB-24CDE8B0F5BF}"/>
    <dgm:cxn modelId="{2B5453D6-3C5D-4790-A3E3-28634215D760}" srcId="{49A3CD48-6F34-4014-8FC4-B9E53F936B2F}" destId="{6214315B-7EB8-4FAC-A042-F83AC2593862}" srcOrd="0" destOrd="0" parTransId="{2BAAFA64-E3B6-4D33-9B8E-B40C7A269BC0}" sibTransId="{29DB5245-C672-4F93-ABF8-B73BFC8D70BC}"/>
    <dgm:cxn modelId="{F5EF51BB-DCA5-4A9D-99A6-5726A567FD40}" type="presOf" srcId="{84E79FCD-4BC5-4D13-9EC0-9D5BAFD6376A}" destId="{6EED7BA8-4CCF-45A1-A197-FA83F4C26538}" srcOrd="0" destOrd="0" presId="urn:microsoft.com/office/officeart/2005/8/layout/default"/>
    <dgm:cxn modelId="{2A66DA8A-2754-4073-91D8-B2108BA2E5CC}" type="presOf" srcId="{B3AB53D8-50BF-4A82-A35B-6713645ACA5D}" destId="{D6EB55B2-66E3-47D4-B110-890313849A09}" srcOrd="0" destOrd="0" presId="urn:microsoft.com/office/officeart/2005/8/layout/default"/>
    <dgm:cxn modelId="{4B58BA59-4E95-473F-9297-4A562F33DABD}" type="presOf" srcId="{6214315B-7EB8-4FAC-A042-F83AC2593862}" destId="{1389BA6A-5B3D-4289-AD53-DFFE54D8555B}" srcOrd="0" destOrd="0" presId="urn:microsoft.com/office/officeart/2005/8/layout/default"/>
    <dgm:cxn modelId="{E0B18A4C-AFA3-4859-AB1C-E6A4CCB3279A}" type="presParOf" srcId="{82806096-4A8E-4BF3-8D8F-B1C12AF02DF4}" destId="{1389BA6A-5B3D-4289-AD53-DFFE54D8555B}" srcOrd="0" destOrd="0" presId="urn:microsoft.com/office/officeart/2005/8/layout/default"/>
    <dgm:cxn modelId="{AEDD116A-28D0-404B-9A84-19D91BF64441}" type="presParOf" srcId="{82806096-4A8E-4BF3-8D8F-B1C12AF02DF4}" destId="{46DCD51B-1369-4D12-984F-04D4C96FCB71}" srcOrd="1" destOrd="0" presId="urn:microsoft.com/office/officeart/2005/8/layout/default"/>
    <dgm:cxn modelId="{705FC97B-6FBA-4A84-9049-C3F7A7B5E000}" type="presParOf" srcId="{82806096-4A8E-4BF3-8D8F-B1C12AF02DF4}" destId="{6EED7BA8-4CCF-45A1-A197-FA83F4C26538}" srcOrd="2" destOrd="0" presId="urn:microsoft.com/office/officeart/2005/8/layout/default"/>
    <dgm:cxn modelId="{9A133626-2241-4017-BBE8-28A177AF51D9}" type="presParOf" srcId="{82806096-4A8E-4BF3-8D8F-B1C12AF02DF4}" destId="{41FA98E9-F69A-4546-8720-AB72FD1FF183}" srcOrd="3" destOrd="0" presId="urn:microsoft.com/office/officeart/2005/8/layout/default"/>
    <dgm:cxn modelId="{564FF757-2EB3-4858-839B-34D18B392497}" type="presParOf" srcId="{82806096-4A8E-4BF3-8D8F-B1C12AF02DF4}" destId="{D6EB55B2-66E3-47D4-B110-890313849A09}" srcOrd="4" destOrd="0" presId="urn:microsoft.com/office/officeart/2005/8/layout/defaul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49A3CD48-6F34-4014-8FC4-B9E53F936B2F}" type="doc">
      <dgm:prSet loTypeId="urn:microsoft.com/office/officeart/2005/8/layout/default" loCatId="list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pl-PL"/>
        </a:p>
      </dgm:t>
    </dgm:pt>
    <dgm:pt modelId="{6214315B-7EB8-4FAC-A042-F83AC2593862}">
      <dgm:prSet custT="1"/>
      <dgm:spPr>
        <a:noFill/>
      </dgm:spPr>
      <dgm:t>
        <a:bodyPr/>
        <a:lstStyle/>
        <a:p>
          <a:r>
            <a:rPr lang="pl-PL" sz="1300" b="0" dirty="0" err="1" smtClean="0"/>
            <a:t>Annual</a:t>
          </a:r>
          <a:r>
            <a:rPr lang="pl-PL" sz="1300" b="0" dirty="0" smtClean="0"/>
            <a:t> </a:t>
          </a:r>
          <a:r>
            <a:rPr lang="pl-PL" sz="1300" b="0" dirty="0" err="1" smtClean="0"/>
            <a:t>average</a:t>
          </a:r>
          <a:r>
            <a:rPr lang="pl-PL" sz="1300" b="0" dirty="0" smtClean="0"/>
            <a:t> GDP </a:t>
          </a:r>
          <a:r>
            <a:rPr lang="pl-PL" sz="1300" b="0" dirty="0" err="1" smtClean="0"/>
            <a:t>growth</a:t>
          </a:r>
          <a:r>
            <a:rPr lang="pl-PL" sz="1300" b="0" dirty="0" smtClean="0"/>
            <a:t> </a:t>
          </a:r>
          <a:r>
            <a:rPr lang="pl-PL" sz="1300" b="0" dirty="0" err="1" smtClean="0"/>
            <a:t>exceeding</a:t>
          </a:r>
          <a:r>
            <a:rPr lang="pl-PL" sz="1300" b="0" dirty="0" smtClean="0"/>
            <a:t> 4% </a:t>
          </a:r>
          <a:r>
            <a:rPr lang="pl-PL" sz="1300" b="0" dirty="0" err="1" smtClean="0"/>
            <a:t>recorded</a:t>
          </a:r>
          <a:r>
            <a:rPr lang="pl-PL" sz="1300" b="0" dirty="0" smtClean="0"/>
            <a:t> in the most </a:t>
          </a:r>
          <a:r>
            <a:rPr lang="pl-PL" sz="1300" b="0" dirty="0" err="1" smtClean="0"/>
            <a:t>affluent</a:t>
          </a:r>
          <a:r>
            <a:rPr lang="pl-PL" sz="1300" b="0" dirty="0" smtClean="0"/>
            <a:t> </a:t>
          </a:r>
          <a:r>
            <a:rPr lang="pl-PL" sz="1300" b="0" dirty="0" err="1" smtClean="0"/>
            <a:t>voivodeships</a:t>
          </a:r>
          <a:r>
            <a:rPr lang="pl-PL" sz="1300" b="0" dirty="0" smtClean="0"/>
            <a:t> : mazowieckie, pomorskie, wielkopolskie, małopolskie and śląskie. </a:t>
          </a:r>
          <a:endParaRPr lang="en-GB" sz="1300" b="0" dirty="0"/>
        </a:p>
      </dgm:t>
    </dgm:pt>
    <dgm:pt modelId="{2BAAFA64-E3B6-4D33-9B8E-B40C7A269BC0}" type="parTrans" cxnId="{2B5453D6-3C5D-4790-A3E3-28634215D760}">
      <dgm:prSet/>
      <dgm:spPr/>
      <dgm:t>
        <a:bodyPr/>
        <a:lstStyle/>
        <a:p>
          <a:endParaRPr lang="pl-PL"/>
        </a:p>
      </dgm:t>
    </dgm:pt>
    <dgm:pt modelId="{29DB5245-C672-4F93-ABF8-B73BFC8D70BC}" type="sibTrans" cxnId="{2B5453D6-3C5D-4790-A3E3-28634215D760}">
      <dgm:prSet/>
      <dgm:spPr/>
      <dgm:t>
        <a:bodyPr/>
        <a:lstStyle/>
        <a:p>
          <a:endParaRPr lang="pl-PL"/>
        </a:p>
      </dgm:t>
    </dgm:pt>
    <dgm:pt modelId="{84E79FCD-4BC5-4D13-9EC0-9D5BAFD6376A}">
      <dgm:prSet custT="1"/>
      <dgm:spPr>
        <a:noFill/>
      </dgm:spPr>
      <dgm:t>
        <a:bodyPr/>
        <a:lstStyle/>
        <a:p>
          <a:r>
            <a:rPr lang="pl-PL" sz="1300" dirty="0" smtClean="0"/>
            <a:t>In the </a:t>
          </a:r>
          <a:r>
            <a:rPr lang="pl-PL" sz="1300" dirty="0" err="1" smtClean="0"/>
            <a:t>more</a:t>
          </a:r>
          <a:r>
            <a:rPr lang="pl-PL" sz="1300" dirty="0" smtClean="0"/>
            <a:t> </a:t>
          </a:r>
          <a:r>
            <a:rPr lang="pl-PL" sz="1300" dirty="0" err="1" smtClean="0"/>
            <a:t>developed</a:t>
          </a:r>
          <a:r>
            <a:rPr lang="pl-PL" sz="1300" dirty="0" smtClean="0"/>
            <a:t> regions the </a:t>
          </a:r>
          <a:r>
            <a:rPr lang="pl-PL" sz="1300" dirty="0" err="1" smtClean="0"/>
            <a:t>Cohesion</a:t>
          </a:r>
          <a:r>
            <a:rPr lang="pl-PL" sz="1300" dirty="0" smtClean="0"/>
            <a:t> </a:t>
          </a:r>
          <a:r>
            <a:rPr lang="pl-PL" sz="1300" dirty="0" err="1" smtClean="0"/>
            <a:t>Policy’s</a:t>
          </a:r>
          <a:r>
            <a:rPr lang="pl-PL" sz="1300" dirty="0" smtClean="0"/>
            <a:t> </a:t>
          </a:r>
          <a:r>
            <a:rPr lang="pl-PL" sz="1300" dirty="0" err="1" smtClean="0"/>
            <a:t>impact</a:t>
          </a:r>
          <a:r>
            <a:rPr lang="pl-PL" sz="1300" dirty="0" smtClean="0"/>
            <a:t> on GDP </a:t>
          </a:r>
          <a:r>
            <a:rPr lang="pl-PL" sz="1300" dirty="0" err="1" smtClean="0"/>
            <a:t>growth</a:t>
          </a:r>
          <a:r>
            <a:rPr lang="pl-PL" sz="1300" dirty="0" smtClean="0"/>
            <a:t> </a:t>
          </a:r>
          <a:r>
            <a:rPr lang="pl-PL" sz="1300" dirty="0" err="1" smtClean="0"/>
            <a:t>amounted</a:t>
          </a:r>
          <a:r>
            <a:rPr lang="pl-PL" sz="1300" dirty="0" smtClean="0"/>
            <a:t> to 6.0% - 8,4%.</a:t>
          </a:r>
          <a:endParaRPr lang="en-GB" sz="1300" dirty="0"/>
        </a:p>
      </dgm:t>
    </dgm:pt>
    <dgm:pt modelId="{7458FA5C-86B9-4305-9D19-6ACE986E146A}" type="parTrans" cxnId="{FE47CFFD-BE31-4023-9765-6CC1381BDD41}">
      <dgm:prSet/>
      <dgm:spPr/>
      <dgm:t>
        <a:bodyPr/>
        <a:lstStyle/>
        <a:p>
          <a:endParaRPr lang="pl-PL"/>
        </a:p>
      </dgm:t>
    </dgm:pt>
    <dgm:pt modelId="{EB7ACDBC-FA44-491D-BA99-08D3931DC68D}" type="sibTrans" cxnId="{FE47CFFD-BE31-4023-9765-6CC1381BDD41}">
      <dgm:prSet/>
      <dgm:spPr/>
      <dgm:t>
        <a:bodyPr/>
        <a:lstStyle/>
        <a:p>
          <a:endParaRPr lang="pl-PL"/>
        </a:p>
      </dgm:t>
    </dgm:pt>
    <dgm:pt modelId="{B3AB53D8-50BF-4A82-A35B-6713645ACA5D}">
      <dgm:prSet custT="1"/>
      <dgm:spPr>
        <a:noFill/>
      </dgm:spPr>
      <dgm:t>
        <a:bodyPr/>
        <a:lstStyle/>
        <a:p>
          <a:r>
            <a:rPr lang="pl-PL" sz="1300" dirty="0" err="1" smtClean="0"/>
            <a:t>More</a:t>
          </a:r>
          <a:r>
            <a:rPr lang="pl-PL" sz="1300" dirty="0" smtClean="0"/>
            <a:t> </a:t>
          </a:r>
          <a:r>
            <a:rPr lang="pl-PL" sz="1300" dirty="0" err="1" smtClean="0"/>
            <a:t>pronounced</a:t>
          </a:r>
          <a:r>
            <a:rPr lang="pl-PL" sz="1300" dirty="0" smtClean="0"/>
            <a:t> </a:t>
          </a:r>
          <a:r>
            <a:rPr lang="pl-PL" sz="1300" dirty="0" err="1" smtClean="0"/>
            <a:t>impact</a:t>
          </a:r>
          <a:r>
            <a:rPr lang="pl-PL" sz="1300" dirty="0" smtClean="0"/>
            <a:t> of the </a:t>
          </a:r>
          <a:r>
            <a:rPr lang="pl-PL" sz="1300" dirty="0" err="1" smtClean="0"/>
            <a:t>Cohesion</a:t>
          </a:r>
          <a:r>
            <a:rPr lang="pl-PL" sz="1300" dirty="0" smtClean="0"/>
            <a:t> Policy  </a:t>
          </a:r>
          <a:r>
            <a:rPr lang="pl-PL" sz="1300" dirty="0" err="1" smtClean="0"/>
            <a:t>evident</a:t>
          </a:r>
          <a:r>
            <a:rPr lang="pl-PL" sz="1300" dirty="0" smtClean="0"/>
            <a:t> in the regions </a:t>
          </a:r>
          <a:r>
            <a:rPr lang="pl-PL" sz="1300" dirty="0" err="1" smtClean="0"/>
            <a:t>posting</a:t>
          </a:r>
          <a:r>
            <a:rPr lang="pl-PL" sz="1300" dirty="0" smtClean="0"/>
            <a:t> </a:t>
          </a:r>
          <a:r>
            <a:rPr lang="pl-PL" sz="1300" dirty="0" err="1" smtClean="0"/>
            <a:t>annual</a:t>
          </a:r>
          <a:r>
            <a:rPr lang="pl-PL" sz="1300" dirty="0" smtClean="0"/>
            <a:t> </a:t>
          </a:r>
          <a:r>
            <a:rPr lang="pl-PL" sz="1300" dirty="0" err="1" smtClean="0"/>
            <a:t>average</a:t>
          </a:r>
          <a:r>
            <a:rPr lang="pl-PL" sz="1300" dirty="0" smtClean="0"/>
            <a:t> GDP </a:t>
          </a:r>
          <a:r>
            <a:rPr lang="pl-PL" sz="1300" dirty="0" err="1" smtClean="0"/>
            <a:t>growth</a:t>
          </a:r>
          <a:r>
            <a:rPr lang="pl-PL" sz="1300" dirty="0" smtClean="0"/>
            <a:t> </a:t>
          </a:r>
          <a:r>
            <a:rPr lang="pl-PL" sz="1300" dirty="0" err="1" smtClean="0"/>
            <a:t>below</a:t>
          </a:r>
          <a:r>
            <a:rPr lang="pl-PL" sz="1300" dirty="0" smtClean="0"/>
            <a:t> 4%. In warmińsko-mazurskie the </a:t>
          </a:r>
          <a:r>
            <a:rPr lang="pl-PL" sz="1300" dirty="0" err="1" smtClean="0"/>
            <a:t>said</a:t>
          </a:r>
          <a:r>
            <a:rPr lang="pl-PL" sz="1300" dirty="0" smtClean="0"/>
            <a:t> </a:t>
          </a:r>
          <a:r>
            <a:rPr lang="pl-PL" sz="1300" dirty="0" err="1" smtClean="0"/>
            <a:t>impact</a:t>
          </a:r>
          <a:r>
            <a:rPr lang="pl-PL" sz="1300" dirty="0" smtClean="0"/>
            <a:t> </a:t>
          </a:r>
          <a:r>
            <a:rPr lang="pl-PL" sz="1300" dirty="0" err="1" smtClean="0"/>
            <a:t>amounted</a:t>
          </a:r>
          <a:r>
            <a:rPr lang="pl-PL" sz="1300" dirty="0" smtClean="0"/>
            <a:t> to 27. 2%, and in Podlaskie to 19.5%</a:t>
          </a:r>
          <a:endParaRPr lang="en-GB" sz="1300" dirty="0"/>
        </a:p>
      </dgm:t>
    </dgm:pt>
    <dgm:pt modelId="{82D9CBFF-CF09-4A8E-BBDD-8C3E83B0EAB3}" type="parTrans" cxnId="{A88274AD-5CFC-4660-9363-98FC55D6CB99}">
      <dgm:prSet/>
      <dgm:spPr/>
      <dgm:t>
        <a:bodyPr/>
        <a:lstStyle/>
        <a:p>
          <a:endParaRPr lang="pl-PL"/>
        </a:p>
      </dgm:t>
    </dgm:pt>
    <dgm:pt modelId="{BB5A144D-393C-4875-BBFB-24CDE8B0F5BF}" type="sibTrans" cxnId="{A88274AD-5CFC-4660-9363-98FC55D6CB99}">
      <dgm:prSet/>
      <dgm:spPr/>
      <dgm:t>
        <a:bodyPr/>
        <a:lstStyle/>
        <a:p>
          <a:endParaRPr lang="pl-PL"/>
        </a:p>
      </dgm:t>
    </dgm:pt>
    <dgm:pt modelId="{82806096-4A8E-4BF3-8D8F-B1C12AF02DF4}" type="pres">
      <dgm:prSet presAssocID="{49A3CD48-6F34-4014-8FC4-B9E53F936B2F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l-PL"/>
        </a:p>
      </dgm:t>
    </dgm:pt>
    <dgm:pt modelId="{1389BA6A-5B3D-4289-AD53-DFFE54D8555B}" type="pres">
      <dgm:prSet presAssocID="{6214315B-7EB8-4FAC-A042-F83AC2593862}" presName="node" presStyleLbl="node1" presStyleIdx="0" presStyleCnt="3" custScaleX="11052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6DCD51B-1369-4D12-984F-04D4C96FCB71}" type="pres">
      <dgm:prSet presAssocID="{29DB5245-C672-4F93-ABF8-B73BFC8D70BC}" presName="sibTrans" presStyleCnt="0"/>
      <dgm:spPr/>
      <dgm:t>
        <a:bodyPr/>
        <a:lstStyle/>
        <a:p>
          <a:endParaRPr lang="pl-PL"/>
        </a:p>
      </dgm:t>
    </dgm:pt>
    <dgm:pt modelId="{6EED7BA8-4CCF-45A1-A197-FA83F4C26538}" type="pres">
      <dgm:prSet presAssocID="{84E79FCD-4BC5-4D13-9EC0-9D5BAFD6376A}" presName="node" presStyleLbl="node1" presStyleIdx="1" presStyleCnt="3" custScaleX="110523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  <dgm:pt modelId="{41FA98E9-F69A-4546-8720-AB72FD1FF183}" type="pres">
      <dgm:prSet presAssocID="{EB7ACDBC-FA44-491D-BA99-08D3931DC68D}" presName="sibTrans" presStyleCnt="0"/>
      <dgm:spPr/>
      <dgm:t>
        <a:bodyPr/>
        <a:lstStyle/>
        <a:p>
          <a:endParaRPr lang="pl-PL"/>
        </a:p>
      </dgm:t>
    </dgm:pt>
    <dgm:pt modelId="{D6EB55B2-66E3-47D4-B110-890313849A09}" type="pres">
      <dgm:prSet presAssocID="{B3AB53D8-50BF-4A82-A35B-6713645ACA5D}" presName="node" presStyleLbl="node1" presStyleIdx="2" presStyleCnt="3" custScaleX="146870">
        <dgm:presLayoutVars>
          <dgm:bulletEnabled val="1"/>
        </dgm:presLayoutVars>
      </dgm:prSet>
      <dgm:spPr/>
      <dgm:t>
        <a:bodyPr/>
        <a:lstStyle/>
        <a:p>
          <a:endParaRPr lang="pl-PL"/>
        </a:p>
      </dgm:t>
    </dgm:pt>
  </dgm:ptLst>
  <dgm:cxnLst>
    <dgm:cxn modelId="{FE47CFFD-BE31-4023-9765-6CC1381BDD41}" srcId="{49A3CD48-6F34-4014-8FC4-B9E53F936B2F}" destId="{84E79FCD-4BC5-4D13-9EC0-9D5BAFD6376A}" srcOrd="1" destOrd="0" parTransId="{7458FA5C-86B9-4305-9D19-6ACE986E146A}" sibTransId="{EB7ACDBC-FA44-491D-BA99-08D3931DC68D}"/>
    <dgm:cxn modelId="{2C208CC8-4F0D-4D25-BE4B-5039582FDF53}" type="presOf" srcId="{49A3CD48-6F34-4014-8FC4-B9E53F936B2F}" destId="{82806096-4A8E-4BF3-8D8F-B1C12AF02DF4}" srcOrd="0" destOrd="0" presId="urn:microsoft.com/office/officeart/2005/8/layout/default"/>
    <dgm:cxn modelId="{A88274AD-5CFC-4660-9363-98FC55D6CB99}" srcId="{49A3CD48-6F34-4014-8FC4-B9E53F936B2F}" destId="{B3AB53D8-50BF-4A82-A35B-6713645ACA5D}" srcOrd="2" destOrd="0" parTransId="{82D9CBFF-CF09-4A8E-BBDD-8C3E83B0EAB3}" sibTransId="{BB5A144D-393C-4875-BBFB-24CDE8B0F5BF}"/>
    <dgm:cxn modelId="{2B5453D6-3C5D-4790-A3E3-28634215D760}" srcId="{49A3CD48-6F34-4014-8FC4-B9E53F936B2F}" destId="{6214315B-7EB8-4FAC-A042-F83AC2593862}" srcOrd="0" destOrd="0" parTransId="{2BAAFA64-E3B6-4D33-9B8E-B40C7A269BC0}" sibTransId="{29DB5245-C672-4F93-ABF8-B73BFC8D70BC}"/>
    <dgm:cxn modelId="{F5EF51BB-DCA5-4A9D-99A6-5726A567FD40}" type="presOf" srcId="{84E79FCD-4BC5-4D13-9EC0-9D5BAFD6376A}" destId="{6EED7BA8-4CCF-45A1-A197-FA83F4C26538}" srcOrd="0" destOrd="0" presId="urn:microsoft.com/office/officeart/2005/8/layout/default"/>
    <dgm:cxn modelId="{2A66DA8A-2754-4073-91D8-B2108BA2E5CC}" type="presOf" srcId="{B3AB53D8-50BF-4A82-A35B-6713645ACA5D}" destId="{D6EB55B2-66E3-47D4-B110-890313849A09}" srcOrd="0" destOrd="0" presId="urn:microsoft.com/office/officeart/2005/8/layout/default"/>
    <dgm:cxn modelId="{4B58BA59-4E95-473F-9297-4A562F33DABD}" type="presOf" srcId="{6214315B-7EB8-4FAC-A042-F83AC2593862}" destId="{1389BA6A-5B3D-4289-AD53-DFFE54D8555B}" srcOrd="0" destOrd="0" presId="urn:microsoft.com/office/officeart/2005/8/layout/default"/>
    <dgm:cxn modelId="{E0B18A4C-AFA3-4859-AB1C-E6A4CCB3279A}" type="presParOf" srcId="{82806096-4A8E-4BF3-8D8F-B1C12AF02DF4}" destId="{1389BA6A-5B3D-4289-AD53-DFFE54D8555B}" srcOrd="0" destOrd="0" presId="urn:microsoft.com/office/officeart/2005/8/layout/default"/>
    <dgm:cxn modelId="{AEDD116A-28D0-404B-9A84-19D91BF64441}" type="presParOf" srcId="{82806096-4A8E-4BF3-8D8F-B1C12AF02DF4}" destId="{46DCD51B-1369-4D12-984F-04D4C96FCB71}" srcOrd="1" destOrd="0" presId="urn:microsoft.com/office/officeart/2005/8/layout/default"/>
    <dgm:cxn modelId="{705FC97B-6FBA-4A84-9049-C3F7A7B5E000}" type="presParOf" srcId="{82806096-4A8E-4BF3-8D8F-B1C12AF02DF4}" destId="{6EED7BA8-4CCF-45A1-A197-FA83F4C26538}" srcOrd="2" destOrd="0" presId="urn:microsoft.com/office/officeart/2005/8/layout/default"/>
    <dgm:cxn modelId="{9A133626-2241-4017-BBE8-28A177AF51D9}" type="presParOf" srcId="{82806096-4A8E-4BF3-8D8F-B1C12AF02DF4}" destId="{41FA98E9-F69A-4546-8720-AB72FD1FF183}" srcOrd="3" destOrd="0" presId="urn:microsoft.com/office/officeart/2005/8/layout/default"/>
    <dgm:cxn modelId="{564FF757-2EB3-4858-839B-34D18B392497}" type="presParOf" srcId="{82806096-4A8E-4BF3-8D8F-B1C12AF02DF4}" destId="{D6EB55B2-66E3-47D4-B110-890313849A09}" srcOrd="4" destOrd="0" presId="urn:microsoft.com/office/officeart/2005/8/layout/defaul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328D28-A025-443C-AE71-B0D805803FF1}">
      <dsp:nvSpPr>
        <dsp:cNvPr id="0" name=""/>
        <dsp:cNvSpPr/>
      </dsp:nvSpPr>
      <dsp:spPr>
        <a:xfrm>
          <a:off x="0" y="621068"/>
          <a:ext cx="2700300" cy="1620180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err="1" smtClean="0"/>
            <a:t>Systematic</a:t>
          </a:r>
          <a:r>
            <a:rPr lang="pl-PL" sz="2000" kern="1200" dirty="0" smtClean="0"/>
            <a:t> monitoring of the </a:t>
          </a:r>
          <a:r>
            <a:rPr lang="pl-PL" sz="2000" kern="1200" dirty="0" err="1" smtClean="0"/>
            <a:t>cohesion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policy’s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impact</a:t>
          </a:r>
          <a:r>
            <a:rPr lang="pl-PL" sz="2000" kern="1200" dirty="0" smtClean="0"/>
            <a:t> on the </a:t>
          </a:r>
          <a:r>
            <a:rPr lang="pl-PL" sz="2000" kern="1200" dirty="0" err="1" smtClean="0"/>
            <a:t>socio-economic</a:t>
          </a:r>
          <a:r>
            <a:rPr lang="pl-PL" sz="2000" kern="1200" dirty="0" smtClean="0"/>
            <a:t> development</a:t>
          </a:r>
          <a:endParaRPr lang="en-GB" sz="2000" kern="1200" dirty="0"/>
        </a:p>
      </dsp:txBody>
      <dsp:txXfrm>
        <a:off x="0" y="621068"/>
        <a:ext cx="2700300" cy="1620180"/>
      </dsp:txXfrm>
    </dsp:sp>
    <dsp:sp modelId="{2BDA8B2E-7046-4FA0-9678-8D4FDC0254B2}">
      <dsp:nvSpPr>
        <dsp:cNvPr id="0" name=""/>
        <dsp:cNvSpPr/>
      </dsp:nvSpPr>
      <dsp:spPr>
        <a:xfrm>
          <a:off x="2970329" y="621068"/>
          <a:ext cx="2700300" cy="1620180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err="1" smtClean="0"/>
            <a:t>Assessment</a:t>
          </a:r>
          <a:r>
            <a:rPr lang="pl-PL" sz="2000" kern="1200" dirty="0" smtClean="0"/>
            <a:t> of the EU </a:t>
          </a:r>
          <a:r>
            <a:rPr lang="pl-PL" sz="2000" kern="1200" dirty="0" err="1" smtClean="0"/>
            <a:t>funds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impact</a:t>
          </a:r>
          <a:r>
            <a:rPr lang="pl-PL" sz="2000" kern="1200" dirty="0" smtClean="0"/>
            <a:t> on the </a:t>
          </a:r>
          <a:r>
            <a:rPr lang="pl-PL" sz="2000" kern="1200" dirty="0" err="1" smtClean="0"/>
            <a:t>Polish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economy</a:t>
          </a:r>
          <a:endParaRPr lang="en-GB" sz="2000" kern="1200" dirty="0"/>
        </a:p>
      </dsp:txBody>
      <dsp:txXfrm>
        <a:off x="2970329" y="621068"/>
        <a:ext cx="2700300" cy="1620180"/>
      </dsp:txXfrm>
    </dsp:sp>
    <dsp:sp modelId="{D47D60F8-64F2-49A5-8713-1297B379F99E}">
      <dsp:nvSpPr>
        <dsp:cNvPr id="0" name=""/>
        <dsp:cNvSpPr/>
      </dsp:nvSpPr>
      <dsp:spPr>
        <a:xfrm>
          <a:off x="5940659" y="621068"/>
          <a:ext cx="2700300" cy="1620180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err="1" smtClean="0"/>
            <a:t>Prepared</a:t>
          </a:r>
          <a:r>
            <a:rPr lang="pl-PL" sz="2000" kern="1200" dirty="0" smtClean="0"/>
            <a:t> by the </a:t>
          </a:r>
          <a:r>
            <a:rPr lang="pl-PL" sz="2000" kern="1200" dirty="0" err="1" smtClean="0"/>
            <a:t>consortium</a:t>
          </a:r>
          <a:r>
            <a:rPr lang="pl-PL" sz="2000" kern="1200" dirty="0" smtClean="0"/>
            <a:t> of IMAPP, IMAPP Consulting </a:t>
          </a:r>
          <a:br>
            <a:rPr lang="pl-PL" sz="2000" kern="1200" dirty="0" smtClean="0"/>
          </a:br>
          <a:r>
            <a:rPr lang="pl-PL" sz="2000" kern="1200" dirty="0" smtClean="0"/>
            <a:t>and IBS</a:t>
          </a:r>
          <a:endParaRPr lang="en-GB" sz="2000" kern="1200" dirty="0"/>
        </a:p>
      </dsp:txBody>
      <dsp:txXfrm>
        <a:off x="5940659" y="621068"/>
        <a:ext cx="2700300" cy="1620180"/>
      </dsp:txXfrm>
    </dsp:sp>
    <dsp:sp modelId="{2897062F-885C-4B86-B04D-836F6D8C2D31}">
      <dsp:nvSpPr>
        <dsp:cNvPr id="0" name=""/>
        <dsp:cNvSpPr/>
      </dsp:nvSpPr>
      <dsp:spPr>
        <a:xfrm>
          <a:off x="0" y="2511278"/>
          <a:ext cx="2700300" cy="1620180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err="1" smtClean="0"/>
            <a:t>Two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scenarios</a:t>
          </a:r>
          <a:r>
            <a:rPr lang="pl-PL" sz="2000" kern="1200" dirty="0" smtClean="0"/>
            <a:t>: with the EU </a:t>
          </a:r>
          <a:r>
            <a:rPr lang="pl-PL" sz="2000" kern="1200" dirty="0" err="1" smtClean="0"/>
            <a:t>funds</a:t>
          </a:r>
          <a:r>
            <a:rPr lang="pl-PL" sz="2000" kern="1200" dirty="0" smtClean="0"/>
            <a:t> and </a:t>
          </a:r>
          <a:r>
            <a:rPr lang="pl-PL" sz="2000" kern="1200" dirty="0" err="1" smtClean="0"/>
            <a:t>without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them</a:t>
          </a:r>
          <a:endParaRPr lang="en-GB" sz="2000" kern="1200" dirty="0"/>
        </a:p>
      </dsp:txBody>
      <dsp:txXfrm>
        <a:off x="0" y="2511278"/>
        <a:ext cx="2700300" cy="1620180"/>
      </dsp:txXfrm>
    </dsp:sp>
    <dsp:sp modelId="{6A501D72-4C40-49DD-BA47-264EF5F30A81}">
      <dsp:nvSpPr>
        <dsp:cNvPr id="0" name=""/>
        <dsp:cNvSpPr/>
      </dsp:nvSpPr>
      <dsp:spPr>
        <a:xfrm>
          <a:off x="2970329" y="2511279"/>
          <a:ext cx="2700300" cy="1620180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err="1" smtClean="0"/>
            <a:t>Impact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estimated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at</a:t>
          </a:r>
          <a:r>
            <a:rPr lang="pl-PL" sz="2000" kern="1200" dirty="0" smtClean="0"/>
            <a:t> the </a:t>
          </a:r>
          <a:r>
            <a:rPr lang="pl-PL" sz="2000" kern="1200" dirty="0" err="1" smtClean="0"/>
            <a:t>national</a:t>
          </a:r>
          <a:r>
            <a:rPr lang="pl-PL" sz="2000" kern="1200" dirty="0" smtClean="0"/>
            <a:t> and </a:t>
          </a:r>
          <a:r>
            <a:rPr lang="pl-PL" sz="2000" kern="1200" dirty="0" err="1" smtClean="0"/>
            <a:t>regional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level</a:t>
          </a:r>
          <a:endParaRPr lang="en-GB" sz="2000" kern="1200" dirty="0"/>
        </a:p>
      </dsp:txBody>
      <dsp:txXfrm>
        <a:off x="2970329" y="2511279"/>
        <a:ext cx="2700300" cy="1620180"/>
      </dsp:txXfrm>
    </dsp:sp>
    <dsp:sp modelId="{32434EAB-8FBB-4C5C-8E7D-BD9374BB4CB0}">
      <dsp:nvSpPr>
        <dsp:cNvPr id="0" name=""/>
        <dsp:cNvSpPr/>
      </dsp:nvSpPr>
      <dsp:spPr>
        <a:xfrm>
          <a:off x="5940659" y="2511279"/>
          <a:ext cx="2700300" cy="1620180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err="1" smtClean="0"/>
            <a:t>Historical</a:t>
          </a:r>
          <a:r>
            <a:rPr lang="pl-PL" sz="2000" kern="1200" dirty="0" smtClean="0"/>
            <a:t> period </a:t>
          </a:r>
          <a:r>
            <a:rPr lang="pl-PL" sz="2000" kern="1200" dirty="0" err="1" smtClean="0"/>
            <a:t>since</a:t>
          </a:r>
          <a:r>
            <a:rPr lang="pl-PL" sz="2000" kern="1200" dirty="0" smtClean="0"/>
            <a:t> 2004 and </a:t>
          </a:r>
          <a:r>
            <a:rPr lang="pl-PL" sz="2000" kern="1200" dirty="0" err="1" smtClean="0"/>
            <a:t>forecast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until</a:t>
          </a:r>
          <a:r>
            <a:rPr lang="pl-PL" sz="2000" kern="1200" dirty="0" smtClean="0"/>
            <a:t> 2023</a:t>
          </a:r>
          <a:endParaRPr lang="en-GB" sz="2000" kern="1200" dirty="0"/>
        </a:p>
      </dsp:txBody>
      <dsp:txXfrm>
        <a:off x="5940659" y="2511279"/>
        <a:ext cx="2700300" cy="1620180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22BEE-B03D-4ACC-B651-3FD523F64150}">
      <dsp:nvSpPr>
        <dsp:cNvPr id="0" name=""/>
        <dsp:cNvSpPr/>
      </dsp:nvSpPr>
      <dsp:spPr>
        <a:xfrm>
          <a:off x="0" y="1320"/>
          <a:ext cx="483761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31636-F1EB-45B3-A150-7309914722A6}">
      <dsp:nvSpPr>
        <dsp:cNvPr id="0" name=""/>
        <dsp:cNvSpPr/>
      </dsp:nvSpPr>
      <dsp:spPr>
        <a:xfrm>
          <a:off x="0" y="1320"/>
          <a:ext cx="4837613" cy="61533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0" kern="1200" dirty="0" smtClean="0"/>
            <a:t>In 2018 Gross </a:t>
          </a:r>
          <a:r>
            <a:rPr lang="pl-PL" sz="1300" b="0" kern="1200" dirty="0" err="1" smtClean="0"/>
            <a:t>fixed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capital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formation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expenditures</a:t>
          </a:r>
          <a:r>
            <a:rPr lang="pl-PL" sz="1300" b="0" kern="1200" dirty="0" smtClean="0"/>
            <a:t> (in </a:t>
          </a:r>
          <a:r>
            <a:rPr lang="pl-PL" sz="1300" b="0" kern="1200" dirty="0" err="1" smtClean="0"/>
            <a:t>current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prices</a:t>
          </a:r>
          <a:r>
            <a:rPr lang="pl-PL" sz="1300" b="0" kern="1200" dirty="0" smtClean="0"/>
            <a:t>) </a:t>
          </a:r>
          <a:r>
            <a:rPr lang="pl-PL" sz="1300" b="0" kern="1200" dirty="0" err="1" smtClean="0"/>
            <a:t>amounted</a:t>
          </a:r>
          <a:r>
            <a:rPr lang="pl-PL" sz="1300" b="0" kern="1200" dirty="0" smtClean="0"/>
            <a:t> to PLN 384.7 bilion, </a:t>
          </a:r>
          <a:r>
            <a:rPr lang="pl-PL" sz="1300" b="0" kern="1200" dirty="0" err="1" smtClean="0"/>
            <a:t>being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two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times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higher</a:t>
          </a:r>
          <a:r>
            <a:rPr lang="pl-PL" sz="1300" b="0" kern="1200" dirty="0" smtClean="0"/>
            <a:t>, in </a:t>
          </a:r>
          <a:r>
            <a:rPr lang="pl-PL" sz="1300" b="0" kern="1200" dirty="0" err="1" smtClean="0"/>
            <a:t>nominal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terms</a:t>
          </a:r>
          <a:r>
            <a:rPr lang="pl-PL" sz="1300" b="0" kern="1200" dirty="0" smtClean="0"/>
            <a:t>, </a:t>
          </a:r>
          <a:r>
            <a:rPr lang="pl-PL" sz="1300" b="0" kern="1200" dirty="0" err="1" smtClean="0"/>
            <a:t>then</a:t>
          </a:r>
          <a:r>
            <a:rPr lang="pl-PL" sz="1300" b="0" kern="1200" dirty="0" smtClean="0"/>
            <a:t> in the </a:t>
          </a:r>
          <a:r>
            <a:rPr lang="pl-PL" sz="1300" b="0" kern="1200" dirty="0" err="1" smtClean="0"/>
            <a:t>year</a:t>
          </a:r>
          <a:r>
            <a:rPr lang="pl-PL" sz="1300" b="0" kern="1200" dirty="0" smtClean="0"/>
            <a:t> of EU </a:t>
          </a:r>
          <a:r>
            <a:rPr lang="pl-PL" sz="1300" b="0" kern="1200" dirty="0" err="1" smtClean="0"/>
            <a:t>accession</a:t>
          </a:r>
          <a:endParaRPr lang="pl-PL" sz="1300" b="0" kern="1200" dirty="0"/>
        </a:p>
      </dsp:txBody>
      <dsp:txXfrm>
        <a:off x="0" y="1320"/>
        <a:ext cx="4837613" cy="615333"/>
      </dsp:txXfrm>
    </dsp:sp>
    <dsp:sp modelId="{305B47D4-BFDE-47DE-BC45-F87387DF9276}">
      <dsp:nvSpPr>
        <dsp:cNvPr id="0" name=""/>
        <dsp:cNvSpPr/>
      </dsp:nvSpPr>
      <dsp:spPr>
        <a:xfrm>
          <a:off x="0" y="616653"/>
          <a:ext cx="483761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58D0A-6B8B-41B8-BC62-2D1ED4BBAB0B}">
      <dsp:nvSpPr>
        <dsp:cNvPr id="0" name=""/>
        <dsp:cNvSpPr/>
      </dsp:nvSpPr>
      <dsp:spPr>
        <a:xfrm>
          <a:off x="0" y="616653"/>
          <a:ext cx="4837613" cy="6271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err="1" smtClean="0"/>
            <a:t>Annual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average</a:t>
          </a:r>
          <a:r>
            <a:rPr lang="pl-PL" sz="1300" kern="1200" dirty="0" smtClean="0"/>
            <a:t> investment </a:t>
          </a:r>
          <a:r>
            <a:rPr lang="pl-PL" sz="1300" kern="1200" dirty="0" err="1" smtClean="0"/>
            <a:t>rate</a:t>
          </a:r>
          <a:r>
            <a:rPr lang="pl-PL" sz="1300" kern="1200" dirty="0" smtClean="0"/>
            <a:t> in the period 2004-2018 (19.8%) was </a:t>
          </a:r>
          <a:r>
            <a:rPr lang="pl-PL" sz="1300" kern="1200" dirty="0" err="1" smtClean="0"/>
            <a:t>slightly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lower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than</a:t>
          </a:r>
          <a:r>
            <a:rPr lang="pl-PL" sz="1300" kern="1200" dirty="0" smtClean="0"/>
            <a:t> the </a:t>
          </a:r>
          <a:r>
            <a:rPr lang="pl-PL" sz="1300" kern="1200" dirty="0" err="1" smtClean="0"/>
            <a:t>respective</a:t>
          </a:r>
          <a:r>
            <a:rPr lang="pl-PL" sz="1300" kern="1200" dirty="0" smtClean="0"/>
            <a:t> EU </a:t>
          </a:r>
          <a:r>
            <a:rPr lang="pl-PL" sz="1300" kern="1200" dirty="0" err="1" smtClean="0"/>
            <a:t>average</a:t>
          </a:r>
          <a:r>
            <a:rPr lang="pl-PL" sz="1300" kern="1200" dirty="0" smtClean="0"/>
            <a:t> (20.6%).</a:t>
          </a:r>
          <a:endParaRPr lang="pl-PL" sz="1300" kern="1200" dirty="0"/>
        </a:p>
      </dsp:txBody>
      <dsp:txXfrm>
        <a:off x="0" y="616653"/>
        <a:ext cx="4837613" cy="627116"/>
      </dsp:txXfrm>
    </dsp:sp>
    <dsp:sp modelId="{EA89BB29-C9CA-4350-A1A5-509ADBE11D4A}">
      <dsp:nvSpPr>
        <dsp:cNvPr id="0" name=""/>
        <dsp:cNvSpPr/>
      </dsp:nvSpPr>
      <dsp:spPr>
        <a:xfrm>
          <a:off x="0" y="1243770"/>
          <a:ext cx="483761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C62BE2-300E-4B2E-BB51-24BEB2B5A73C}">
      <dsp:nvSpPr>
        <dsp:cNvPr id="0" name=""/>
        <dsp:cNvSpPr/>
      </dsp:nvSpPr>
      <dsp:spPr>
        <a:xfrm>
          <a:off x="0" y="1243770"/>
          <a:ext cx="4837613" cy="62711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In 2018 investment </a:t>
          </a:r>
          <a:r>
            <a:rPr lang="pl-PL" sz="1300" kern="1200" dirty="0" err="1" smtClean="0"/>
            <a:t>rate</a:t>
          </a:r>
          <a:r>
            <a:rPr lang="pl-PL" sz="1300" kern="1200" dirty="0" smtClean="0"/>
            <a:t> in Poland was </a:t>
          </a:r>
          <a:r>
            <a:rPr lang="pl-PL" sz="1300" kern="1200" dirty="0" err="1" smtClean="0"/>
            <a:t>higher</a:t>
          </a:r>
          <a:r>
            <a:rPr lang="pl-PL" sz="1300" kern="1200" dirty="0" smtClean="0"/>
            <a:t> by </a:t>
          </a:r>
          <a:r>
            <a:rPr lang="pl-PL" sz="1300" kern="1200" dirty="0" err="1" smtClean="0"/>
            <a:t>about</a:t>
          </a:r>
          <a:r>
            <a:rPr lang="pl-PL" sz="1300" kern="1200" dirty="0" smtClean="0"/>
            <a:t> 2.8 pp. </a:t>
          </a:r>
          <a:r>
            <a:rPr lang="pl-PL" sz="1300" kern="1200" dirty="0" err="1" smtClean="0"/>
            <a:t>thanks</a:t>
          </a:r>
          <a:r>
            <a:rPr lang="pl-PL" sz="1300" kern="1200" dirty="0" smtClean="0"/>
            <a:t> to the </a:t>
          </a:r>
          <a:r>
            <a:rPr lang="pl-PL" sz="1300" kern="1200" dirty="0" err="1" smtClean="0"/>
            <a:t>Cohesion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Policy’s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implementation</a:t>
          </a:r>
          <a:endParaRPr lang="pl-PL" sz="1300" kern="1200" dirty="0"/>
        </a:p>
      </dsp:txBody>
      <dsp:txXfrm>
        <a:off x="0" y="1243770"/>
        <a:ext cx="4837613" cy="627116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22BEE-B03D-4ACC-B651-3FD523F64150}">
      <dsp:nvSpPr>
        <dsp:cNvPr id="0" name=""/>
        <dsp:cNvSpPr/>
      </dsp:nvSpPr>
      <dsp:spPr>
        <a:xfrm>
          <a:off x="0" y="1253"/>
          <a:ext cx="5034507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31636-F1EB-45B3-A150-7309914722A6}">
      <dsp:nvSpPr>
        <dsp:cNvPr id="0" name=""/>
        <dsp:cNvSpPr/>
      </dsp:nvSpPr>
      <dsp:spPr>
        <a:xfrm>
          <a:off x="0" y="1253"/>
          <a:ext cx="5034507" cy="7601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0" kern="1200" dirty="0" smtClean="0"/>
            <a:t>In 2018 the </a:t>
          </a:r>
          <a:r>
            <a:rPr lang="pl-PL" sz="1300" b="0" kern="1200" dirty="0" err="1" smtClean="0"/>
            <a:t>employement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rate</a:t>
          </a:r>
          <a:r>
            <a:rPr lang="pl-PL" sz="1300" b="0" kern="1200" dirty="0" smtClean="0"/>
            <a:t> (</a:t>
          </a:r>
          <a:r>
            <a:rPr lang="pl-PL" sz="1300" b="0" kern="1200" dirty="0" err="1" smtClean="0"/>
            <a:t>people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aged</a:t>
          </a:r>
          <a:r>
            <a:rPr lang="pl-PL" sz="1300" b="0" kern="1200" dirty="0" smtClean="0"/>
            <a:t> 20-64 </a:t>
          </a:r>
          <a:r>
            <a:rPr lang="pl-PL" sz="1300" b="0" kern="1200" dirty="0" err="1" smtClean="0"/>
            <a:t>years</a:t>
          </a:r>
          <a:r>
            <a:rPr lang="pl-PL" sz="1300" b="0" kern="1200" dirty="0" smtClean="0"/>
            <a:t>) </a:t>
          </a:r>
          <a:r>
            <a:rPr lang="pl-PL" sz="1300" b="0" kern="1200" dirty="0" err="1" smtClean="0"/>
            <a:t>amounted</a:t>
          </a:r>
          <a:r>
            <a:rPr lang="pl-PL" sz="1300" b="0" kern="1200" dirty="0" smtClean="0"/>
            <a:t> in Poland to 72.2%, </a:t>
          </a:r>
          <a:r>
            <a:rPr lang="pl-PL" sz="1300" b="0" kern="1200" dirty="0" err="1" smtClean="0"/>
            <a:t>being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slightly</a:t>
          </a:r>
          <a:r>
            <a:rPr lang="pl-PL" sz="1300" b="0" kern="1200" dirty="0" smtClean="0"/>
            <a:t> (by 0.9 </a:t>
          </a:r>
          <a:r>
            <a:rPr lang="pl-PL" sz="1300" b="0" kern="1200" dirty="0" err="1" smtClean="0"/>
            <a:t>p.p</a:t>
          </a:r>
          <a:r>
            <a:rPr lang="pl-PL" sz="1300" b="0" kern="1200" dirty="0" smtClean="0"/>
            <a:t>.) </a:t>
          </a:r>
          <a:r>
            <a:rPr lang="pl-PL" sz="1300" b="0" kern="1200" dirty="0" err="1" smtClean="0"/>
            <a:t>lower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than</a:t>
          </a:r>
          <a:r>
            <a:rPr lang="pl-PL" sz="1300" b="0" kern="1200" dirty="0" smtClean="0"/>
            <a:t> the EU-28 </a:t>
          </a:r>
          <a:r>
            <a:rPr lang="pl-PL" sz="1300" b="0" kern="1200" dirty="0" err="1" smtClean="0"/>
            <a:t>average</a:t>
          </a:r>
          <a:r>
            <a:rPr lang="pl-PL" sz="1300" b="0" kern="1200" dirty="0" smtClean="0"/>
            <a:t>. </a:t>
          </a:r>
          <a:r>
            <a:rPr lang="pl-PL" sz="1300" b="0" kern="1200" dirty="0" err="1" smtClean="0"/>
            <a:t>Without</a:t>
          </a:r>
          <a:r>
            <a:rPr lang="pl-PL" sz="1300" b="0" kern="1200" dirty="0" smtClean="0"/>
            <a:t> the EU </a:t>
          </a:r>
          <a:r>
            <a:rPr lang="pl-PL" sz="1300" b="0" kern="1200" dirty="0" err="1" smtClean="0"/>
            <a:t>funds</a:t>
          </a:r>
          <a:r>
            <a:rPr lang="pl-PL" sz="1300" b="0" kern="1200" dirty="0" smtClean="0"/>
            <a:t> the </a:t>
          </a:r>
          <a:r>
            <a:rPr lang="pl-PL" sz="1300" b="0" kern="1200" dirty="0" err="1" smtClean="0"/>
            <a:t>said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indicator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would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have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been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lower</a:t>
          </a:r>
          <a:r>
            <a:rPr lang="pl-PL" sz="1300" b="0" kern="1200" dirty="0" smtClean="0"/>
            <a:t> by 1.9 pp. (</a:t>
          </a:r>
          <a:r>
            <a:rPr lang="pl-PL" sz="1300" kern="1200" dirty="0" smtClean="0"/>
            <a:t>70.3%)</a:t>
          </a:r>
          <a:endParaRPr lang="pl-PL" sz="1300" b="0" kern="1200" dirty="0"/>
        </a:p>
      </dsp:txBody>
      <dsp:txXfrm>
        <a:off x="0" y="1253"/>
        <a:ext cx="5034507" cy="760135"/>
      </dsp:txXfrm>
    </dsp:sp>
    <dsp:sp modelId="{305B47D4-BFDE-47DE-BC45-F87387DF9276}">
      <dsp:nvSpPr>
        <dsp:cNvPr id="0" name=""/>
        <dsp:cNvSpPr/>
      </dsp:nvSpPr>
      <dsp:spPr>
        <a:xfrm>
          <a:off x="0" y="761388"/>
          <a:ext cx="5034507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58D0A-6B8B-41B8-BC62-2D1ED4BBAB0B}">
      <dsp:nvSpPr>
        <dsp:cNvPr id="0" name=""/>
        <dsp:cNvSpPr/>
      </dsp:nvSpPr>
      <dsp:spPr>
        <a:xfrm>
          <a:off x="0" y="761388"/>
          <a:ext cx="5034507" cy="460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By 2018 Poland </a:t>
          </a:r>
          <a:r>
            <a:rPr lang="pl-PL" sz="1300" kern="1200" dirty="0" err="1" smtClean="0"/>
            <a:t>recorded</a:t>
          </a:r>
          <a:r>
            <a:rPr lang="pl-PL" sz="1300" kern="1200" dirty="0" smtClean="0"/>
            <a:t> (</a:t>
          </a:r>
          <a:r>
            <a:rPr lang="pl-PL" sz="1300" kern="1200" dirty="0" err="1" smtClean="0"/>
            <a:t>alongside</a:t>
          </a:r>
          <a:r>
            <a:rPr lang="pl-PL" sz="1300" kern="1200" dirty="0" smtClean="0"/>
            <a:t> Malta) the </a:t>
          </a:r>
          <a:r>
            <a:rPr lang="pl-PL" sz="1300" kern="1200" dirty="0" err="1" smtClean="0"/>
            <a:t>biggest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progress</a:t>
          </a:r>
          <a:r>
            <a:rPr lang="pl-PL" sz="1300" kern="1200" dirty="0" smtClean="0"/>
            <a:t> – </a:t>
          </a:r>
          <a:r>
            <a:rPr lang="pl-PL" sz="1300" kern="1200" dirty="0" err="1" smtClean="0"/>
            <a:t>amounting</a:t>
          </a:r>
          <a:r>
            <a:rPr lang="pl-PL" sz="1300" kern="1200" dirty="0" smtClean="0"/>
            <a:t> to 15.2 </a:t>
          </a:r>
          <a:r>
            <a:rPr lang="pl-PL" sz="1300" kern="1200" dirty="0" err="1" smtClean="0"/>
            <a:t>p.p</a:t>
          </a:r>
          <a:endParaRPr lang="pl-PL" sz="1300" kern="1200" dirty="0"/>
        </a:p>
      </dsp:txBody>
      <dsp:txXfrm>
        <a:off x="0" y="761388"/>
        <a:ext cx="5034507" cy="460864"/>
      </dsp:txXfrm>
    </dsp:sp>
    <dsp:sp modelId="{EA89BB29-C9CA-4350-A1A5-509ADBE11D4A}">
      <dsp:nvSpPr>
        <dsp:cNvPr id="0" name=""/>
        <dsp:cNvSpPr/>
      </dsp:nvSpPr>
      <dsp:spPr>
        <a:xfrm>
          <a:off x="0" y="1222252"/>
          <a:ext cx="5034507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C62BE2-300E-4B2E-BB51-24BEB2B5A73C}">
      <dsp:nvSpPr>
        <dsp:cNvPr id="0" name=""/>
        <dsp:cNvSpPr/>
      </dsp:nvSpPr>
      <dsp:spPr>
        <a:xfrm>
          <a:off x="0" y="1222252"/>
          <a:ext cx="5034507" cy="77469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t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err="1" smtClean="0"/>
            <a:t>Almost</a:t>
          </a:r>
          <a:r>
            <a:rPr lang="pl-PL" sz="1300" kern="1200" dirty="0" smtClean="0"/>
            <a:t> 1/8 of the </a:t>
          </a:r>
          <a:r>
            <a:rPr lang="pl-PL" sz="1300" kern="1200" dirty="0" err="1" smtClean="0"/>
            <a:t>indicator’s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improvement</a:t>
          </a:r>
          <a:r>
            <a:rPr lang="pl-PL" sz="1300" kern="1200" dirty="0" smtClean="0"/>
            <a:t> in the period 2004-2018 </a:t>
          </a:r>
          <a:r>
            <a:rPr lang="pl-PL" sz="1300" kern="1200" dirty="0" err="1" smtClean="0"/>
            <a:t>is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attributed</a:t>
          </a:r>
          <a:r>
            <a:rPr lang="pl-PL" sz="1300" kern="1200" dirty="0" smtClean="0"/>
            <a:t> to the </a:t>
          </a:r>
          <a:r>
            <a:rPr lang="pl-PL" sz="1300" kern="1200" dirty="0" err="1" smtClean="0"/>
            <a:t>implementation</a:t>
          </a:r>
          <a:r>
            <a:rPr lang="pl-PL" sz="1300" kern="1200" dirty="0" smtClean="0"/>
            <a:t> of </a:t>
          </a:r>
          <a:r>
            <a:rPr lang="pl-PL" sz="1300" kern="1200" dirty="0" err="1" smtClean="0"/>
            <a:t>projects</a:t>
          </a:r>
          <a:r>
            <a:rPr lang="pl-PL" sz="1300" kern="1200" dirty="0" smtClean="0"/>
            <a:t> co-</a:t>
          </a:r>
          <a:r>
            <a:rPr lang="pl-PL" sz="1300" kern="1200" dirty="0" err="1" smtClean="0"/>
            <a:t>financed</a:t>
          </a:r>
          <a:r>
            <a:rPr lang="pl-PL" sz="1300" kern="1200" dirty="0" smtClean="0"/>
            <a:t> from the EU </a:t>
          </a:r>
          <a:r>
            <a:rPr lang="pl-PL" sz="1300" kern="1200" dirty="0" err="1" smtClean="0"/>
            <a:t>funds</a:t>
          </a:r>
          <a:endParaRPr lang="pl-PL" sz="1300" kern="1200" dirty="0"/>
        </a:p>
      </dsp:txBody>
      <dsp:txXfrm>
        <a:off x="0" y="1222252"/>
        <a:ext cx="5034507" cy="774691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89BA6A-5B3D-4289-AD53-DFFE54D8555B}">
      <dsp:nvSpPr>
        <dsp:cNvPr id="0" name=""/>
        <dsp:cNvSpPr/>
      </dsp:nvSpPr>
      <dsp:spPr>
        <a:xfrm>
          <a:off x="152522" y="1116"/>
          <a:ext cx="2383449" cy="1293911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err="1" smtClean="0"/>
            <a:t>During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Poland’s</a:t>
          </a:r>
          <a:r>
            <a:rPr lang="pl-PL" sz="1300" kern="1200" dirty="0" smtClean="0"/>
            <a:t> EU </a:t>
          </a:r>
          <a:r>
            <a:rPr lang="pl-PL" sz="1300" kern="1200" dirty="0" err="1" smtClean="0"/>
            <a:t>membership</a:t>
          </a:r>
          <a:r>
            <a:rPr lang="pl-PL" sz="1300" kern="1200" dirty="0" smtClean="0"/>
            <a:t> the </a:t>
          </a:r>
          <a:r>
            <a:rPr lang="pl-PL" sz="1300" kern="1200" dirty="0" err="1" smtClean="0"/>
            <a:t>fastest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catching-up</a:t>
          </a:r>
          <a:r>
            <a:rPr lang="pl-PL" sz="1300" kern="1200" dirty="0" smtClean="0"/>
            <a:t> in </a:t>
          </a:r>
          <a:r>
            <a:rPr lang="pl-PL" sz="1300" kern="1200" dirty="0" err="1" smtClean="0"/>
            <a:t>terms</a:t>
          </a:r>
          <a:r>
            <a:rPr lang="pl-PL" sz="1300" kern="1200" dirty="0" smtClean="0"/>
            <a:t> of the </a:t>
          </a:r>
          <a:r>
            <a:rPr lang="pl-PL" sz="1300" kern="1200" dirty="0" err="1" smtClean="0"/>
            <a:t>said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indicator</a:t>
          </a:r>
          <a:r>
            <a:rPr lang="pl-PL" sz="1300" kern="1200" dirty="0" smtClean="0"/>
            <a:t> was </a:t>
          </a:r>
          <a:r>
            <a:rPr lang="pl-PL" sz="1300" kern="1200" dirty="0" err="1" smtClean="0"/>
            <a:t>observed</a:t>
          </a:r>
          <a:r>
            <a:rPr lang="pl-PL" sz="1300" kern="1200" dirty="0" smtClean="0"/>
            <a:t> in dolnośląskie (21.6 p.p.)  and i pomorskie (18.7 </a:t>
          </a:r>
          <a:r>
            <a:rPr lang="pl-PL" sz="1300" kern="1200" dirty="0" err="1" smtClean="0"/>
            <a:t>p.p</a:t>
          </a:r>
          <a:r>
            <a:rPr lang="pl-PL" sz="1300" kern="1200" dirty="0" smtClean="0"/>
            <a:t>.) </a:t>
          </a:r>
          <a:r>
            <a:rPr lang="pl-PL" sz="1300" kern="1200" dirty="0" err="1" smtClean="0"/>
            <a:t>voivodeships</a:t>
          </a:r>
          <a:endParaRPr lang="en-GB" sz="1300" b="0" kern="1200" dirty="0"/>
        </a:p>
      </dsp:txBody>
      <dsp:txXfrm>
        <a:off x="152522" y="1116"/>
        <a:ext cx="2383449" cy="1293911"/>
      </dsp:txXfrm>
    </dsp:sp>
    <dsp:sp modelId="{6EED7BA8-4CCF-45A1-A197-FA83F4C26538}">
      <dsp:nvSpPr>
        <dsp:cNvPr id="0" name=""/>
        <dsp:cNvSpPr/>
      </dsp:nvSpPr>
      <dsp:spPr>
        <a:xfrm>
          <a:off x="2751624" y="2232"/>
          <a:ext cx="2383449" cy="1293911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The </a:t>
          </a:r>
          <a:r>
            <a:rPr lang="pl-PL" sz="1300" kern="1200" dirty="0" err="1" smtClean="0"/>
            <a:t>strongest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impact</a:t>
          </a:r>
          <a:r>
            <a:rPr lang="pl-PL" sz="1300" kern="1200" dirty="0" smtClean="0"/>
            <a:t> of the </a:t>
          </a:r>
          <a:r>
            <a:rPr lang="pl-PL" sz="1300" kern="1200" dirty="0" err="1" smtClean="0"/>
            <a:t>Cohesion</a:t>
          </a:r>
          <a:r>
            <a:rPr lang="pl-PL" sz="1300" kern="1200" dirty="0" smtClean="0"/>
            <a:t> Policy </a:t>
          </a:r>
          <a:r>
            <a:rPr lang="pl-PL" sz="1300" kern="1200" dirty="0" err="1" smtClean="0"/>
            <a:t>evident</a:t>
          </a:r>
          <a:r>
            <a:rPr lang="pl-PL" sz="1300" kern="1200" dirty="0" smtClean="0"/>
            <a:t> in the warmińsko-mazurskie (3.0 p.p.) and podkarpackim (2.6 </a:t>
          </a:r>
          <a:r>
            <a:rPr lang="pl-PL" sz="1300" kern="1200" dirty="0" err="1" smtClean="0"/>
            <a:t>p.p</a:t>
          </a:r>
          <a:r>
            <a:rPr lang="pl-PL" sz="1300" kern="1200" dirty="0" smtClean="0"/>
            <a:t>.) </a:t>
          </a:r>
          <a:r>
            <a:rPr lang="pl-PL" sz="1300" kern="1200" dirty="0" err="1" smtClean="0"/>
            <a:t>voivodeships</a:t>
          </a:r>
          <a:endParaRPr lang="en-GB" sz="1300" kern="1200" dirty="0"/>
        </a:p>
      </dsp:txBody>
      <dsp:txXfrm>
        <a:off x="2751624" y="2232"/>
        <a:ext cx="2383449" cy="1293911"/>
      </dsp:txXfrm>
    </dsp:sp>
    <dsp:sp modelId="{D6EB55B2-66E3-47D4-B110-890313849A09}">
      <dsp:nvSpPr>
        <dsp:cNvPr id="0" name=""/>
        <dsp:cNvSpPr/>
      </dsp:nvSpPr>
      <dsp:spPr>
        <a:xfrm>
          <a:off x="5350726" y="1116"/>
          <a:ext cx="2383449" cy="1293911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On the </a:t>
          </a:r>
          <a:r>
            <a:rPr lang="pl-PL" sz="1300" kern="1200" dirty="0" err="1" smtClean="0"/>
            <a:t>other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hand</a:t>
          </a:r>
          <a:r>
            <a:rPr lang="pl-PL" sz="1300" kern="1200" dirty="0" smtClean="0"/>
            <a:t>, the </a:t>
          </a:r>
          <a:r>
            <a:rPr lang="pl-PL" sz="1300" kern="1200" dirty="0" err="1" smtClean="0"/>
            <a:t>Cohesion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Policy’s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impact</a:t>
          </a:r>
          <a:r>
            <a:rPr lang="pl-PL" sz="1300" kern="1200" dirty="0" smtClean="0"/>
            <a:t> was the </a:t>
          </a:r>
          <a:r>
            <a:rPr lang="pl-PL" sz="1300" kern="1200" dirty="0" err="1" smtClean="0"/>
            <a:t>weakest</a:t>
          </a:r>
          <a:r>
            <a:rPr lang="pl-PL" sz="1300" kern="1200" dirty="0" smtClean="0"/>
            <a:t> in śląskie (1.4 p.p.)  and wielkopolskie (1.5 </a:t>
          </a:r>
          <a:r>
            <a:rPr lang="pl-PL" sz="1300" kern="1200" dirty="0" err="1" smtClean="0"/>
            <a:t>p.p</a:t>
          </a:r>
          <a:r>
            <a:rPr lang="pl-PL" sz="1300" kern="1200" dirty="0" smtClean="0"/>
            <a:t>.). </a:t>
          </a:r>
          <a:r>
            <a:rPr lang="pl-PL" sz="1300" kern="1200" dirty="0" err="1" smtClean="0"/>
            <a:t>voivodeships</a:t>
          </a:r>
          <a:endParaRPr lang="en-GB" sz="1300" kern="1200" dirty="0"/>
        </a:p>
      </dsp:txBody>
      <dsp:txXfrm>
        <a:off x="5350726" y="1116"/>
        <a:ext cx="2383449" cy="1293911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22BEE-B03D-4ACC-B651-3FD523F64150}">
      <dsp:nvSpPr>
        <dsp:cNvPr id="0" name=""/>
        <dsp:cNvSpPr/>
      </dsp:nvSpPr>
      <dsp:spPr>
        <a:xfrm>
          <a:off x="0" y="928"/>
          <a:ext cx="517852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31636-F1EB-45B3-A150-7309914722A6}">
      <dsp:nvSpPr>
        <dsp:cNvPr id="0" name=""/>
        <dsp:cNvSpPr/>
      </dsp:nvSpPr>
      <dsp:spPr>
        <a:xfrm>
          <a:off x="0" y="928"/>
          <a:ext cx="5173465" cy="74526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0" kern="1200" dirty="0" smtClean="0"/>
            <a:t>Upon </a:t>
          </a:r>
          <a:r>
            <a:rPr lang="pl-PL" sz="1300" b="0" kern="1200" dirty="0" err="1" smtClean="0"/>
            <a:t>entering</a:t>
          </a:r>
          <a:r>
            <a:rPr lang="pl-PL" sz="1300" b="0" kern="1200" dirty="0" smtClean="0"/>
            <a:t> the EU Poland </a:t>
          </a:r>
          <a:r>
            <a:rPr lang="pl-PL" sz="1300" b="0" kern="1200" dirty="0" err="1" smtClean="0"/>
            <a:t>exhibited</a:t>
          </a:r>
          <a:r>
            <a:rPr lang="pl-PL" sz="1300" b="0" kern="1200" dirty="0" smtClean="0"/>
            <a:t> the </a:t>
          </a:r>
          <a:r>
            <a:rPr lang="pl-PL" sz="1300" b="0" kern="1200" dirty="0" err="1" smtClean="0"/>
            <a:t>highest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unemployment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rate</a:t>
          </a:r>
          <a:r>
            <a:rPr lang="pl-PL" sz="1300" b="0" kern="1200" dirty="0" smtClean="0"/>
            <a:t> in the </a:t>
          </a:r>
          <a:r>
            <a:rPr lang="pl-PL" sz="1300" b="0" kern="1200" dirty="0" err="1" smtClean="0"/>
            <a:t>European</a:t>
          </a:r>
          <a:r>
            <a:rPr lang="pl-PL" sz="1300" b="0" kern="1200" dirty="0" smtClean="0"/>
            <a:t> Union (19.1%). </a:t>
          </a:r>
          <a:br>
            <a:rPr lang="pl-PL" sz="1300" b="0" kern="1200" dirty="0" smtClean="0"/>
          </a:br>
          <a:r>
            <a:rPr lang="pl-PL" sz="1300" b="0" kern="1200" dirty="0" smtClean="0"/>
            <a:t>In the </a:t>
          </a:r>
          <a:r>
            <a:rPr lang="pl-PL" sz="1300" b="0" kern="1200" dirty="0" err="1" smtClean="0"/>
            <a:t>subsequent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years</a:t>
          </a:r>
          <a:r>
            <a:rPr lang="pl-PL" sz="1300" b="0" kern="1200" dirty="0" smtClean="0"/>
            <a:t> the </a:t>
          </a:r>
          <a:r>
            <a:rPr lang="pl-PL" sz="1300" b="0" kern="1200" dirty="0" err="1" smtClean="0"/>
            <a:t>said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indicator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has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been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declining</a:t>
          </a:r>
          <a:r>
            <a:rPr lang="pl-PL" sz="1300" b="0" kern="1200" dirty="0" smtClean="0"/>
            <a:t> – down to 3.8% in 2018 r., </a:t>
          </a:r>
          <a:r>
            <a:rPr lang="pl-PL" sz="1300" b="0" kern="1200" dirty="0" err="1" smtClean="0"/>
            <a:t>when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it</a:t>
          </a:r>
          <a:r>
            <a:rPr lang="pl-PL" sz="1300" b="0" kern="1200" dirty="0" smtClean="0"/>
            <a:t> was by 3 </a:t>
          </a:r>
          <a:r>
            <a:rPr lang="pl-PL" sz="1300" b="0" kern="1200" dirty="0" err="1" smtClean="0"/>
            <a:t>p.p</a:t>
          </a:r>
          <a:r>
            <a:rPr lang="pl-PL" sz="1300" b="0" kern="1200" dirty="0" smtClean="0"/>
            <a:t>. Lower </a:t>
          </a:r>
          <a:r>
            <a:rPr lang="pl-PL" sz="1300" b="0" kern="1200" dirty="0" err="1" smtClean="0"/>
            <a:t>than</a:t>
          </a:r>
          <a:r>
            <a:rPr lang="pl-PL" sz="1300" b="0" kern="1200" dirty="0" smtClean="0"/>
            <a:t> the EU </a:t>
          </a:r>
          <a:r>
            <a:rPr lang="pl-PL" sz="1300" b="0" kern="1200" dirty="0" err="1" smtClean="0"/>
            <a:t>average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figure</a:t>
          </a:r>
          <a:endParaRPr lang="pl-PL" sz="1300" b="0" kern="1200" dirty="0"/>
        </a:p>
      </dsp:txBody>
      <dsp:txXfrm>
        <a:off x="0" y="928"/>
        <a:ext cx="5173465" cy="745263"/>
      </dsp:txXfrm>
    </dsp:sp>
    <dsp:sp modelId="{305B47D4-BFDE-47DE-BC45-F87387DF9276}">
      <dsp:nvSpPr>
        <dsp:cNvPr id="0" name=""/>
        <dsp:cNvSpPr/>
      </dsp:nvSpPr>
      <dsp:spPr>
        <a:xfrm>
          <a:off x="0" y="746192"/>
          <a:ext cx="517852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58D0A-6B8B-41B8-BC62-2D1ED4BBAB0B}">
      <dsp:nvSpPr>
        <dsp:cNvPr id="0" name=""/>
        <dsp:cNvSpPr/>
      </dsp:nvSpPr>
      <dsp:spPr>
        <a:xfrm>
          <a:off x="0" y="746192"/>
          <a:ext cx="5178523" cy="37184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In 2018 the </a:t>
          </a:r>
          <a:r>
            <a:rPr lang="pl-PL" sz="1300" kern="1200" dirty="0" err="1" smtClean="0"/>
            <a:t>unemployment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rate</a:t>
          </a:r>
          <a:r>
            <a:rPr lang="pl-PL" sz="1300" kern="1200" dirty="0" smtClean="0"/>
            <a:t> was 1p.p. </a:t>
          </a:r>
          <a:r>
            <a:rPr lang="pl-PL" sz="1300" kern="1200" dirty="0" err="1" smtClean="0"/>
            <a:t>lower</a:t>
          </a:r>
          <a:r>
            <a:rPr lang="pl-PL" sz="1300" kern="1200" dirty="0" smtClean="0"/>
            <a:t>  </a:t>
          </a:r>
          <a:r>
            <a:rPr lang="pl-PL" sz="1300" kern="1200" dirty="0" err="1" smtClean="0"/>
            <a:t>thanks</a:t>
          </a:r>
          <a:r>
            <a:rPr lang="pl-PL" sz="1300" kern="1200" dirty="0" smtClean="0"/>
            <a:t> to the UE </a:t>
          </a:r>
          <a:r>
            <a:rPr lang="pl-PL" sz="1300" kern="1200" dirty="0" err="1" smtClean="0"/>
            <a:t>funds</a:t>
          </a:r>
          <a:r>
            <a:rPr lang="pl-PL" sz="1300" kern="1200" dirty="0" smtClean="0"/>
            <a:t>. </a:t>
          </a:r>
          <a:endParaRPr lang="pl-PL" sz="1300" kern="1200" dirty="0"/>
        </a:p>
      </dsp:txBody>
      <dsp:txXfrm>
        <a:off x="0" y="746192"/>
        <a:ext cx="5178523" cy="371844"/>
      </dsp:txXfrm>
    </dsp:sp>
    <dsp:sp modelId="{EA89BB29-C9CA-4350-A1A5-509ADBE11D4A}">
      <dsp:nvSpPr>
        <dsp:cNvPr id="0" name=""/>
        <dsp:cNvSpPr/>
      </dsp:nvSpPr>
      <dsp:spPr>
        <a:xfrm>
          <a:off x="0" y="1118036"/>
          <a:ext cx="5178523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C62BE2-300E-4B2E-BB51-24BEB2B5A73C}">
      <dsp:nvSpPr>
        <dsp:cNvPr id="0" name=""/>
        <dsp:cNvSpPr/>
      </dsp:nvSpPr>
      <dsp:spPr>
        <a:xfrm>
          <a:off x="0" y="1118036"/>
          <a:ext cx="5178523" cy="62505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In </a:t>
          </a:r>
          <a:r>
            <a:rPr lang="pl-PL" sz="1300" kern="1200" dirty="0" err="1" smtClean="0"/>
            <a:t>absolute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terms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this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improvment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translates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into</a:t>
          </a:r>
          <a:r>
            <a:rPr lang="pl-PL" sz="1300" kern="1200" dirty="0" smtClean="0"/>
            <a:t> the </a:t>
          </a:r>
          <a:r>
            <a:rPr lang="pl-PL" sz="1300" kern="1200" dirty="0" err="1" smtClean="0"/>
            <a:t>number</a:t>
          </a:r>
          <a:r>
            <a:rPr lang="pl-PL" sz="1300" kern="1200" dirty="0" smtClean="0"/>
            <a:t> of </a:t>
          </a:r>
          <a:r>
            <a:rPr lang="pl-PL" sz="1300" kern="1200" dirty="0" err="1" smtClean="0"/>
            <a:t>unemployed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being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lower</a:t>
          </a:r>
          <a:r>
            <a:rPr lang="pl-PL" sz="1300" kern="1200" dirty="0" smtClean="0"/>
            <a:t> by </a:t>
          </a:r>
          <a:r>
            <a:rPr lang="pl-PL" sz="1300" kern="1200" dirty="0" err="1" smtClean="0"/>
            <a:t>about</a:t>
          </a:r>
          <a:r>
            <a:rPr lang="pl-PL" sz="1300" kern="1200" dirty="0" smtClean="0"/>
            <a:t> 400 </a:t>
          </a:r>
          <a:r>
            <a:rPr lang="pl-PL" sz="1300" kern="1200" dirty="0" err="1" smtClean="0"/>
            <a:t>thousand</a:t>
          </a:r>
          <a:endParaRPr lang="pl-PL" sz="1300" kern="1200" dirty="0"/>
        </a:p>
      </dsp:txBody>
      <dsp:txXfrm>
        <a:off x="0" y="1118036"/>
        <a:ext cx="5178523" cy="625053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89BA6A-5B3D-4289-AD53-DFFE54D8555B}">
      <dsp:nvSpPr>
        <dsp:cNvPr id="0" name=""/>
        <dsp:cNvSpPr/>
      </dsp:nvSpPr>
      <dsp:spPr>
        <a:xfrm>
          <a:off x="849725" y="454"/>
          <a:ext cx="2159570" cy="1172373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At the </a:t>
          </a:r>
          <a:r>
            <a:rPr lang="pl-PL" sz="1300" kern="1200" dirty="0" err="1" smtClean="0"/>
            <a:t>regional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level</a:t>
          </a:r>
          <a:r>
            <a:rPr lang="pl-PL" sz="1300" kern="1200" dirty="0" smtClean="0"/>
            <a:t> the </a:t>
          </a:r>
          <a:r>
            <a:rPr lang="pl-PL" sz="1300" kern="1200" dirty="0" err="1" smtClean="0"/>
            <a:t>highest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unemployment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rate</a:t>
          </a:r>
          <a:r>
            <a:rPr lang="pl-PL" sz="1300" kern="1200" dirty="0" smtClean="0"/>
            <a:t> in 2018 was </a:t>
          </a:r>
          <a:r>
            <a:rPr lang="pl-PL" sz="1300" kern="1200" dirty="0" err="1" smtClean="0"/>
            <a:t>recorded</a:t>
          </a:r>
          <a:r>
            <a:rPr lang="pl-PL" sz="1300" kern="1200" dirty="0" smtClean="0"/>
            <a:t> in podkarpackie (6.5%) and lubelskie (6.3%) </a:t>
          </a:r>
          <a:r>
            <a:rPr lang="pl-PL" sz="1300" kern="1200" dirty="0" err="1" smtClean="0"/>
            <a:t>voivodeships</a:t>
          </a:r>
          <a:endParaRPr lang="en-GB" sz="1300" b="0" kern="1200" dirty="0"/>
        </a:p>
      </dsp:txBody>
      <dsp:txXfrm>
        <a:off x="849725" y="454"/>
        <a:ext cx="2159570" cy="1172373"/>
      </dsp:txXfrm>
    </dsp:sp>
    <dsp:sp modelId="{6EED7BA8-4CCF-45A1-A197-FA83F4C26538}">
      <dsp:nvSpPr>
        <dsp:cNvPr id="0" name=""/>
        <dsp:cNvSpPr/>
      </dsp:nvSpPr>
      <dsp:spPr>
        <a:xfrm>
          <a:off x="3204690" y="454"/>
          <a:ext cx="2159570" cy="1172373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The </a:t>
          </a:r>
          <a:r>
            <a:rPr lang="pl-PL" sz="1300" kern="1200" dirty="0" err="1" smtClean="0"/>
            <a:t>strongest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impact</a:t>
          </a:r>
          <a:r>
            <a:rPr lang="pl-PL" sz="1300" kern="1200" dirty="0" smtClean="0"/>
            <a:t> of the </a:t>
          </a:r>
          <a:r>
            <a:rPr lang="pl-PL" sz="1300" kern="1200" dirty="0" err="1" smtClean="0"/>
            <a:t>Cohesion</a:t>
          </a:r>
          <a:r>
            <a:rPr lang="pl-PL" sz="1300" kern="1200" dirty="0" smtClean="0"/>
            <a:t> Policy </a:t>
          </a:r>
          <a:r>
            <a:rPr lang="pl-PL" sz="1300" kern="1200" dirty="0" err="1" smtClean="0"/>
            <a:t>ascertained</a:t>
          </a:r>
          <a:r>
            <a:rPr lang="pl-PL" sz="1300" kern="1200" dirty="0" smtClean="0"/>
            <a:t> in the </a:t>
          </a:r>
          <a:r>
            <a:rPr lang="pl-PL" sz="1300" kern="1200" dirty="0" err="1" smtClean="0"/>
            <a:t>case</a:t>
          </a:r>
          <a:r>
            <a:rPr lang="pl-PL" sz="1300" kern="1200" dirty="0" smtClean="0"/>
            <a:t> of warmińsko-mazurskie (1.7 </a:t>
          </a:r>
          <a:r>
            <a:rPr lang="pl-PL" sz="1300" kern="1200" dirty="0" err="1" smtClean="0"/>
            <a:t>p.p</a:t>
          </a:r>
          <a:r>
            <a:rPr lang="pl-PL" sz="1300" kern="1200" dirty="0" smtClean="0"/>
            <a:t>. </a:t>
          </a:r>
          <a:r>
            <a:rPr lang="pl-PL" sz="1300" kern="1200" dirty="0" err="1" smtClean="0"/>
            <a:t>reduction</a:t>
          </a:r>
          <a:r>
            <a:rPr lang="pl-PL" sz="1300" kern="1200" dirty="0" smtClean="0"/>
            <a:t>) and podkarpackie (1.4 </a:t>
          </a:r>
          <a:r>
            <a:rPr lang="pl-PL" sz="1300" kern="1200" dirty="0" err="1" smtClean="0"/>
            <a:t>p.p</a:t>
          </a:r>
          <a:r>
            <a:rPr lang="pl-PL" sz="1300" kern="1200" dirty="0" smtClean="0"/>
            <a:t>. </a:t>
          </a:r>
          <a:r>
            <a:rPr lang="pl-PL" sz="1300" kern="1200" dirty="0" err="1" smtClean="0"/>
            <a:t>reduction</a:t>
          </a:r>
          <a:r>
            <a:rPr lang="pl-PL" sz="1300" kern="1200" dirty="0" smtClean="0"/>
            <a:t>) </a:t>
          </a:r>
          <a:r>
            <a:rPr lang="pl-PL" sz="1300" kern="1200" dirty="0" err="1" smtClean="0"/>
            <a:t>voivodeships</a:t>
          </a:r>
          <a:endParaRPr lang="en-GB" sz="1300" kern="1200" dirty="0"/>
        </a:p>
      </dsp:txBody>
      <dsp:txXfrm>
        <a:off x="3204690" y="454"/>
        <a:ext cx="2159570" cy="1172373"/>
      </dsp:txXfrm>
    </dsp:sp>
    <dsp:sp modelId="{D6EB55B2-66E3-47D4-B110-890313849A09}">
      <dsp:nvSpPr>
        <dsp:cNvPr id="0" name=""/>
        <dsp:cNvSpPr/>
      </dsp:nvSpPr>
      <dsp:spPr>
        <a:xfrm>
          <a:off x="5559656" y="454"/>
          <a:ext cx="2159570" cy="1172373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The </a:t>
          </a:r>
          <a:r>
            <a:rPr lang="pl-PL" sz="1300" kern="1200" dirty="0" err="1" smtClean="0"/>
            <a:t>weakest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impact</a:t>
          </a:r>
          <a:r>
            <a:rPr lang="pl-PL" sz="1300" kern="1200" dirty="0" smtClean="0"/>
            <a:t> on the </a:t>
          </a:r>
          <a:r>
            <a:rPr lang="pl-PL" sz="1300" kern="1200" dirty="0" err="1" smtClean="0"/>
            <a:t>analyzed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indicator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recorded</a:t>
          </a:r>
          <a:r>
            <a:rPr lang="pl-PL" sz="1300" kern="1200" dirty="0" smtClean="0"/>
            <a:t> in wielkopolskie (0.7 p.p.) </a:t>
          </a:r>
          <a:br>
            <a:rPr lang="pl-PL" sz="1300" kern="1200" dirty="0" smtClean="0"/>
          </a:br>
          <a:r>
            <a:rPr lang="pl-PL" sz="1300" kern="1200" dirty="0" smtClean="0"/>
            <a:t>and śląskie (0,8 </a:t>
          </a:r>
          <a:r>
            <a:rPr lang="pl-PL" sz="1300" kern="1200" dirty="0" err="1" smtClean="0"/>
            <a:t>p.p</a:t>
          </a:r>
          <a:r>
            <a:rPr lang="pl-PL" sz="1300" kern="1200" dirty="0" smtClean="0"/>
            <a:t>.) </a:t>
          </a:r>
          <a:r>
            <a:rPr lang="pl-PL" sz="1300" kern="1200" dirty="0" err="1" smtClean="0"/>
            <a:t>voivodeships</a:t>
          </a:r>
          <a:endParaRPr lang="en-GB" sz="1300" kern="1200" dirty="0"/>
        </a:p>
      </dsp:txBody>
      <dsp:txXfrm>
        <a:off x="5559656" y="454"/>
        <a:ext cx="2159570" cy="1172373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22BEE-B03D-4ACC-B651-3FD523F64150}">
      <dsp:nvSpPr>
        <dsp:cNvPr id="0" name=""/>
        <dsp:cNvSpPr/>
      </dsp:nvSpPr>
      <dsp:spPr>
        <a:xfrm>
          <a:off x="0" y="762"/>
          <a:ext cx="482453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31636-F1EB-45B3-A150-7309914722A6}">
      <dsp:nvSpPr>
        <dsp:cNvPr id="0" name=""/>
        <dsp:cNvSpPr/>
      </dsp:nvSpPr>
      <dsp:spPr>
        <a:xfrm>
          <a:off x="0" y="762"/>
          <a:ext cx="4824536" cy="5131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0" kern="1200" dirty="0" err="1" smtClean="0"/>
            <a:t>Households</a:t>
          </a:r>
          <a:r>
            <a:rPr lang="pl-PL" sz="1400" b="0" kern="1200" dirty="0" smtClean="0"/>
            <a:t>’ real </a:t>
          </a:r>
          <a:r>
            <a:rPr lang="pl-PL" sz="1400" b="0" kern="1200" dirty="0" err="1" smtClean="0"/>
            <a:t>adjusted</a:t>
          </a:r>
          <a:r>
            <a:rPr lang="pl-PL" sz="1400" b="0" kern="1200" dirty="0" smtClean="0"/>
            <a:t> </a:t>
          </a:r>
          <a:r>
            <a:rPr lang="pl-PL" sz="1400" b="0" kern="1200" dirty="0" err="1" smtClean="0"/>
            <a:t>gross</a:t>
          </a:r>
          <a:r>
            <a:rPr lang="pl-PL" sz="1400" b="0" kern="1200" dirty="0" smtClean="0"/>
            <a:t> </a:t>
          </a:r>
          <a:r>
            <a:rPr lang="pl-PL" sz="1400" b="0" kern="1200" dirty="0" err="1" smtClean="0"/>
            <a:t>disposable</a:t>
          </a:r>
          <a:r>
            <a:rPr lang="pl-PL" sz="1400" b="0" kern="1200" dirty="0" smtClean="0"/>
            <a:t> </a:t>
          </a:r>
          <a:r>
            <a:rPr lang="pl-PL" sz="1400" b="0" kern="1200" dirty="0" err="1" smtClean="0"/>
            <a:t>income</a:t>
          </a:r>
          <a:r>
            <a:rPr lang="pl-PL" sz="1400" b="0" kern="1200" dirty="0" smtClean="0"/>
            <a:t> per capita </a:t>
          </a:r>
          <a:r>
            <a:rPr lang="pl-PL" sz="1400" b="0" kern="1200" dirty="0" err="1" smtClean="0"/>
            <a:t>amounted</a:t>
          </a:r>
          <a:r>
            <a:rPr lang="pl-PL" sz="1400" b="0" kern="1200" dirty="0" smtClean="0"/>
            <a:t> in 2017 to 70.8% of the EU-28 </a:t>
          </a:r>
          <a:r>
            <a:rPr lang="pl-PL" sz="1400" b="0" kern="1200" dirty="0" err="1" smtClean="0"/>
            <a:t>average</a:t>
          </a:r>
          <a:endParaRPr lang="pl-PL" sz="1400" b="0" kern="1200" dirty="0"/>
        </a:p>
      </dsp:txBody>
      <dsp:txXfrm>
        <a:off x="0" y="762"/>
        <a:ext cx="4824536" cy="513190"/>
      </dsp:txXfrm>
    </dsp:sp>
    <dsp:sp modelId="{305B47D4-BFDE-47DE-BC45-F87387DF9276}">
      <dsp:nvSpPr>
        <dsp:cNvPr id="0" name=""/>
        <dsp:cNvSpPr/>
      </dsp:nvSpPr>
      <dsp:spPr>
        <a:xfrm>
          <a:off x="0" y="513953"/>
          <a:ext cx="482453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58D0A-6B8B-41B8-BC62-2D1ED4BBAB0B}">
      <dsp:nvSpPr>
        <dsp:cNvPr id="0" name=""/>
        <dsp:cNvSpPr/>
      </dsp:nvSpPr>
      <dsp:spPr>
        <a:xfrm>
          <a:off x="0" y="513953"/>
          <a:ext cx="4824536" cy="3934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It  </a:t>
          </a:r>
          <a:r>
            <a:rPr lang="pl-PL" sz="1400" kern="1200" dirty="0" err="1" smtClean="0"/>
            <a:t>increased</a:t>
          </a:r>
          <a:r>
            <a:rPr lang="pl-PL" sz="1400" kern="1200" dirty="0" smtClean="0"/>
            <a:t> in </a:t>
          </a:r>
          <a:r>
            <a:rPr lang="pl-PL" sz="1400" kern="1200" dirty="0" err="1" smtClean="0"/>
            <a:t>comparison</a:t>
          </a:r>
          <a:r>
            <a:rPr lang="pl-PL" sz="1400" kern="1200" dirty="0" smtClean="0"/>
            <a:t> with the </a:t>
          </a:r>
          <a:r>
            <a:rPr lang="pl-PL" sz="1400" kern="1200" dirty="0" err="1" smtClean="0"/>
            <a:t>year</a:t>
          </a:r>
          <a:r>
            <a:rPr lang="pl-PL" sz="1400" kern="1200" dirty="0" smtClean="0"/>
            <a:t> 2004 by 19.3 pp.</a:t>
          </a:r>
          <a:endParaRPr lang="pl-PL" sz="1400" kern="1200" dirty="0"/>
        </a:p>
      </dsp:txBody>
      <dsp:txXfrm>
        <a:off x="0" y="513953"/>
        <a:ext cx="4824536" cy="393469"/>
      </dsp:txXfrm>
    </dsp:sp>
    <dsp:sp modelId="{EA89BB29-C9CA-4350-A1A5-509ADBE11D4A}">
      <dsp:nvSpPr>
        <dsp:cNvPr id="0" name=""/>
        <dsp:cNvSpPr/>
      </dsp:nvSpPr>
      <dsp:spPr>
        <a:xfrm>
          <a:off x="0" y="907423"/>
          <a:ext cx="4824536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C62BE2-300E-4B2E-BB51-24BEB2B5A73C}">
      <dsp:nvSpPr>
        <dsp:cNvPr id="0" name=""/>
        <dsp:cNvSpPr/>
      </dsp:nvSpPr>
      <dsp:spPr>
        <a:xfrm>
          <a:off x="0" y="907423"/>
          <a:ext cx="4824536" cy="6614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As of 2018 the </a:t>
          </a:r>
          <a:r>
            <a:rPr lang="pl-PL" sz="1400" kern="1200" dirty="0" err="1" smtClean="0"/>
            <a:t>value</a:t>
          </a:r>
          <a:r>
            <a:rPr lang="pl-PL" sz="1400" kern="1200" dirty="0" smtClean="0"/>
            <a:t> of the </a:t>
          </a:r>
          <a:r>
            <a:rPr lang="pl-PL" sz="1400" kern="1200" dirty="0" err="1" smtClean="0"/>
            <a:t>indicator</a:t>
          </a:r>
          <a:r>
            <a:rPr lang="pl-PL" sz="1400" kern="1200" dirty="0" smtClean="0"/>
            <a:t> was </a:t>
          </a:r>
          <a:r>
            <a:rPr lang="pl-PL" sz="1400" kern="1200" dirty="0" err="1" smtClean="0"/>
            <a:t>higher</a:t>
          </a:r>
          <a:r>
            <a:rPr lang="pl-PL" sz="1400" kern="1200" dirty="0" smtClean="0"/>
            <a:t> by 2.3 pp.. </a:t>
          </a:r>
          <a:r>
            <a:rPr lang="pl-PL" sz="1400" kern="1200" dirty="0" err="1" smtClean="0"/>
            <a:t>thanks</a:t>
          </a:r>
          <a:r>
            <a:rPr lang="pl-PL" sz="1400" kern="1200" dirty="0" smtClean="0"/>
            <a:t> to the </a:t>
          </a:r>
          <a:r>
            <a:rPr lang="pl-PL" sz="1400" kern="1200" dirty="0" err="1" smtClean="0"/>
            <a:t>presence</a:t>
          </a:r>
          <a:r>
            <a:rPr lang="pl-PL" sz="1400" kern="1200" dirty="0" smtClean="0"/>
            <a:t> of the EU </a:t>
          </a:r>
          <a:r>
            <a:rPr lang="pl-PL" sz="1400" kern="1200" dirty="0" err="1" smtClean="0"/>
            <a:t>funds</a:t>
          </a:r>
          <a:endParaRPr lang="pl-PL" sz="1400" kern="1200" dirty="0"/>
        </a:p>
      </dsp:txBody>
      <dsp:txXfrm>
        <a:off x="0" y="907423"/>
        <a:ext cx="4824536" cy="661405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08B287-5922-44AC-936A-6C19DA219EC8}">
      <dsp:nvSpPr>
        <dsp:cNvPr id="0" name=""/>
        <dsp:cNvSpPr/>
      </dsp:nvSpPr>
      <dsp:spPr>
        <a:xfrm>
          <a:off x="0" y="0"/>
          <a:ext cx="5178524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53C8B6-2320-49B9-8096-281FA6F99A22}">
      <dsp:nvSpPr>
        <dsp:cNvPr id="0" name=""/>
        <dsp:cNvSpPr/>
      </dsp:nvSpPr>
      <dsp:spPr>
        <a:xfrm>
          <a:off x="0" y="0"/>
          <a:ext cx="5178524" cy="864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The </a:t>
          </a:r>
          <a:r>
            <a:rPr lang="pl-PL" sz="1600" kern="1200" dirty="0" err="1" smtClean="0"/>
            <a:t>inflow</a:t>
          </a:r>
          <a:r>
            <a:rPr lang="pl-PL" sz="1600" kern="1200" dirty="0" smtClean="0"/>
            <a:t> of the EU </a:t>
          </a:r>
          <a:r>
            <a:rPr lang="pl-PL" sz="1600" kern="1200" dirty="0" err="1" smtClean="0"/>
            <a:t>funds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causes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an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improvement</a:t>
          </a:r>
          <a:r>
            <a:rPr lang="pl-PL" sz="1600" kern="1200" dirty="0" smtClean="0"/>
            <a:t> in the </a:t>
          </a:r>
          <a:r>
            <a:rPr lang="pl-PL" sz="1600" kern="1200" dirty="0" err="1" smtClean="0"/>
            <a:t>sector’s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result</a:t>
          </a:r>
          <a:r>
            <a:rPr lang="pl-PL" sz="1600" kern="1200" dirty="0" smtClean="0"/>
            <a:t>. </a:t>
          </a:r>
          <a:r>
            <a:rPr lang="pl-PL" sz="1600" kern="1200" dirty="0" err="1" smtClean="0"/>
            <a:t>Since</a:t>
          </a:r>
          <a:r>
            <a:rPr lang="pl-PL" sz="1600" kern="1200" dirty="0" smtClean="0"/>
            <a:t> 2012 </a:t>
          </a:r>
          <a:r>
            <a:rPr lang="pl-PL" sz="1600" kern="1200" dirty="0" err="1" smtClean="0"/>
            <a:t>their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impact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is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stable</a:t>
          </a:r>
          <a:r>
            <a:rPr lang="pl-PL" sz="1600" kern="1200" dirty="0" smtClean="0"/>
            <a:t> and </a:t>
          </a:r>
          <a:r>
            <a:rPr lang="pl-PL" sz="1600" kern="1200" dirty="0" err="1" smtClean="0"/>
            <a:t>oscillates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around</a:t>
          </a:r>
          <a:r>
            <a:rPr lang="pl-PL" sz="1600" kern="1200" dirty="0" smtClean="0"/>
            <a:t> 1 </a:t>
          </a:r>
          <a:r>
            <a:rPr lang="pl-PL" sz="1600" kern="1200" dirty="0" err="1" smtClean="0"/>
            <a:t>p.p</a:t>
          </a:r>
          <a:r>
            <a:rPr lang="pl-PL" sz="1600" kern="1200" dirty="0" smtClean="0"/>
            <a:t>.</a:t>
          </a:r>
          <a:endParaRPr lang="en-GB" sz="1600" kern="1200" dirty="0"/>
        </a:p>
      </dsp:txBody>
      <dsp:txXfrm>
        <a:off x="0" y="0"/>
        <a:ext cx="5178524" cy="864668"/>
      </dsp:txXfrm>
    </dsp:sp>
    <dsp:sp modelId="{FB891895-FAD8-4827-8CC4-CD1A99681B0C}">
      <dsp:nvSpPr>
        <dsp:cNvPr id="0" name=""/>
        <dsp:cNvSpPr/>
      </dsp:nvSpPr>
      <dsp:spPr>
        <a:xfrm>
          <a:off x="0" y="864668"/>
          <a:ext cx="5178524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3065A0-F130-419C-BAAF-FDA269CFEAD5}">
      <dsp:nvSpPr>
        <dsp:cNvPr id="0" name=""/>
        <dsp:cNvSpPr/>
      </dsp:nvSpPr>
      <dsp:spPr>
        <a:xfrm>
          <a:off x="0" y="864668"/>
          <a:ext cx="5178524" cy="8646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In 2018 the </a:t>
          </a:r>
          <a:r>
            <a:rPr lang="pl-PL" sz="1600" kern="1200" dirty="0" err="1" smtClean="0"/>
            <a:t>said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impact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amounted</a:t>
          </a:r>
          <a:r>
            <a:rPr lang="pl-PL" sz="1600" kern="1200" dirty="0" smtClean="0"/>
            <a:t> to 0.9 </a:t>
          </a:r>
          <a:r>
            <a:rPr lang="pl-PL" sz="1600" kern="1200" dirty="0" err="1" smtClean="0"/>
            <a:t>p.p</a:t>
          </a:r>
          <a:r>
            <a:rPr lang="pl-PL" sz="1600" kern="1200" dirty="0" smtClean="0"/>
            <a:t>. allowing to reduce the </a:t>
          </a:r>
          <a:r>
            <a:rPr lang="pl-PL" sz="1600" kern="1200" dirty="0" smtClean="0"/>
            <a:t>deficit </a:t>
          </a:r>
          <a:r>
            <a:rPr lang="pl-PL" sz="1600" kern="1200" dirty="0" smtClean="0"/>
            <a:t>to GDP ratio from hypothetical 1.3% to the actual </a:t>
          </a:r>
          <a:r>
            <a:rPr lang="pl-PL" sz="1600" kern="1200" dirty="0" smtClean="0"/>
            <a:t>0.4</a:t>
          </a:r>
          <a:r>
            <a:rPr lang="pl-PL" sz="1600" kern="1200" dirty="0" smtClean="0"/>
            <a:t>%.</a:t>
          </a:r>
          <a:endParaRPr lang="en-GB" sz="1600" kern="1200" dirty="0"/>
        </a:p>
      </dsp:txBody>
      <dsp:txXfrm>
        <a:off x="0" y="864668"/>
        <a:ext cx="5178524" cy="864668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535273-8704-4B6F-9AC2-B5B5A2EE24EB}">
      <dsp:nvSpPr>
        <dsp:cNvPr id="0" name=""/>
        <dsp:cNvSpPr/>
      </dsp:nvSpPr>
      <dsp:spPr>
        <a:xfrm>
          <a:off x="0" y="487"/>
          <a:ext cx="49625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E886010-597E-4399-B457-400E229073A5}">
      <dsp:nvSpPr>
        <dsp:cNvPr id="0" name=""/>
        <dsp:cNvSpPr/>
      </dsp:nvSpPr>
      <dsp:spPr>
        <a:xfrm>
          <a:off x="0" y="487"/>
          <a:ext cx="4957653" cy="707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In 2018 the public </a:t>
          </a:r>
          <a:r>
            <a:rPr lang="pl-PL" sz="1400" kern="1200" dirty="0" err="1" smtClean="0"/>
            <a:t>debt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amounted</a:t>
          </a:r>
          <a:r>
            <a:rPr lang="pl-PL" sz="1400" kern="1200" dirty="0" smtClean="0"/>
            <a:t> in Poland to 48.9% of the GDP, and was </a:t>
          </a:r>
          <a:r>
            <a:rPr lang="pl-PL" sz="1400" kern="1200" dirty="0" err="1" smtClean="0"/>
            <a:t>singificantly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lower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than</a:t>
          </a:r>
          <a:r>
            <a:rPr lang="pl-PL" sz="1400" kern="1200" dirty="0" smtClean="0"/>
            <a:t> the </a:t>
          </a:r>
          <a:r>
            <a:rPr lang="pl-PL" sz="1400" kern="1200" dirty="0" err="1" smtClean="0"/>
            <a:t>respective</a:t>
          </a:r>
          <a:r>
            <a:rPr lang="pl-PL" sz="1400" kern="1200" dirty="0" smtClean="0"/>
            <a:t> EU </a:t>
          </a:r>
          <a:r>
            <a:rPr lang="pl-PL" sz="1400" kern="1200" dirty="0" err="1" smtClean="0"/>
            <a:t>average</a:t>
          </a:r>
          <a:r>
            <a:rPr lang="pl-PL" sz="1400" kern="1200" dirty="0" smtClean="0"/>
            <a:t> (80.0%)</a:t>
          </a:r>
          <a:endParaRPr lang="en-GB" sz="1400" kern="1200" dirty="0"/>
        </a:p>
      </dsp:txBody>
      <dsp:txXfrm>
        <a:off x="0" y="487"/>
        <a:ext cx="4957653" cy="707371"/>
      </dsp:txXfrm>
    </dsp:sp>
    <dsp:sp modelId="{81609BEE-E98A-408D-B90B-CCC401709253}">
      <dsp:nvSpPr>
        <dsp:cNvPr id="0" name=""/>
        <dsp:cNvSpPr/>
      </dsp:nvSpPr>
      <dsp:spPr>
        <a:xfrm>
          <a:off x="0" y="707859"/>
          <a:ext cx="49625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978ED0-BA98-487A-8B1D-D5905B2E4785}">
      <dsp:nvSpPr>
        <dsp:cNvPr id="0" name=""/>
        <dsp:cNvSpPr/>
      </dsp:nvSpPr>
      <dsp:spPr>
        <a:xfrm>
          <a:off x="0" y="707859"/>
          <a:ext cx="4962500" cy="477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As of 2018 the </a:t>
          </a:r>
          <a:r>
            <a:rPr lang="pl-PL" sz="1400" kern="1200" dirty="0" err="1" smtClean="0"/>
            <a:t>Cohesion</a:t>
          </a:r>
          <a:r>
            <a:rPr lang="pl-PL" sz="1400" kern="1200" dirty="0" smtClean="0"/>
            <a:t> Policy </a:t>
          </a:r>
          <a:r>
            <a:rPr lang="pl-PL" sz="1400" kern="1200" dirty="0" err="1" smtClean="0"/>
            <a:t>allowed</a:t>
          </a:r>
          <a:r>
            <a:rPr lang="pl-PL" sz="1400" kern="1200" dirty="0" smtClean="0"/>
            <a:t> to </a:t>
          </a:r>
          <a:r>
            <a:rPr lang="pl-PL" sz="1400" kern="1200" dirty="0" err="1" smtClean="0"/>
            <a:t>reduce</a:t>
          </a:r>
          <a:r>
            <a:rPr lang="pl-PL" sz="1400" kern="1200" dirty="0" smtClean="0"/>
            <a:t> the </a:t>
          </a:r>
          <a:r>
            <a:rPr lang="pl-PL" sz="1400" kern="1200" dirty="0" err="1" smtClean="0"/>
            <a:t>debt</a:t>
          </a:r>
          <a:r>
            <a:rPr lang="pl-PL" sz="1400" kern="1200" dirty="0" smtClean="0"/>
            <a:t>-to-GDP ratio by 8.8 </a:t>
          </a:r>
          <a:r>
            <a:rPr lang="pl-PL" sz="1400" kern="1200" dirty="0" err="1" smtClean="0"/>
            <a:t>p.p</a:t>
          </a:r>
          <a:r>
            <a:rPr lang="pl-PL" sz="1400" kern="1200" dirty="0" smtClean="0"/>
            <a:t>.</a:t>
          </a:r>
        </a:p>
      </dsp:txBody>
      <dsp:txXfrm>
        <a:off x="0" y="707859"/>
        <a:ext cx="4962500" cy="477647"/>
      </dsp:txXfrm>
    </dsp:sp>
    <dsp:sp modelId="{C2C10B5C-7612-4743-8C1E-6F6541212197}">
      <dsp:nvSpPr>
        <dsp:cNvPr id="0" name=""/>
        <dsp:cNvSpPr/>
      </dsp:nvSpPr>
      <dsp:spPr>
        <a:xfrm>
          <a:off x="0" y="1185506"/>
          <a:ext cx="496250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638062-4CFB-4406-849D-29468BF26E51}">
      <dsp:nvSpPr>
        <dsp:cNvPr id="0" name=""/>
        <dsp:cNvSpPr/>
      </dsp:nvSpPr>
      <dsp:spPr>
        <a:xfrm>
          <a:off x="0" y="1185506"/>
          <a:ext cx="4962500" cy="477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err="1" smtClean="0"/>
            <a:t>Without</a:t>
          </a:r>
          <a:r>
            <a:rPr lang="pl-PL" sz="1400" kern="1200" dirty="0" smtClean="0"/>
            <a:t> the </a:t>
          </a:r>
          <a:r>
            <a:rPr lang="pl-PL" sz="1400" kern="1200" dirty="0" err="1" smtClean="0"/>
            <a:t>Cohesion</a:t>
          </a:r>
          <a:r>
            <a:rPr lang="pl-PL" sz="1400" kern="1200" dirty="0" smtClean="0"/>
            <a:t> Policy </a:t>
          </a:r>
          <a:r>
            <a:rPr lang="pl-PL" sz="1400" kern="1200" dirty="0" err="1" smtClean="0"/>
            <a:t>intervention</a:t>
          </a:r>
          <a:r>
            <a:rPr lang="pl-PL" sz="1400" kern="1200" dirty="0" smtClean="0"/>
            <a:t> the </a:t>
          </a:r>
          <a:r>
            <a:rPr lang="pl-PL" sz="1400" kern="1200" dirty="0" err="1" smtClean="0"/>
            <a:t>analyzed</a:t>
          </a:r>
          <a:r>
            <a:rPr lang="pl-PL" sz="1400" kern="1200" dirty="0" smtClean="0"/>
            <a:t> ratio </a:t>
          </a:r>
          <a:r>
            <a:rPr lang="pl-PL" sz="1400" kern="1200" dirty="0" err="1" smtClean="0"/>
            <a:t>would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have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reached</a:t>
          </a:r>
          <a:r>
            <a:rPr lang="pl-PL" sz="1400" kern="1200" dirty="0" smtClean="0"/>
            <a:t> 57.7%</a:t>
          </a:r>
        </a:p>
      </dsp:txBody>
      <dsp:txXfrm>
        <a:off x="0" y="1185506"/>
        <a:ext cx="4962500" cy="47764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257E86-2848-44D7-9ACE-4F0F845D99A2}">
      <dsp:nvSpPr>
        <dsp:cNvPr id="0" name=""/>
        <dsp:cNvSpPr/>
      </dsp:nvSpPr>
      <dsp:spPr>
        <a:xfrm>
          <a:off x="2763" y="413799"/>
          <a:ext cx="2772800" cy="277280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44000" tIns="25400" rIns="144000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err="1" smtClean="0"/>
            <a:t>Detailed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description</a:t>
          </a:r>
          <a:r>
            <a:rPr lang="pl-PL" sz="2000" kern="1200" dirty="0" smtClean="0"/>
            <a:t> of </a:t>
          </a:r>
          <a:r>
            <a:rPr lang="pl-PL" sz="2000" kern="1200" smtClean="0"/>
            <a:t>the i mpact</a:t>
          </a:r>
          <a:r>
            <a:rPr lang="pl-PL" sz="2000" kern="1200" dirty="0" smtClean="0"/>
            <a:t> on </a:t>
          </a:r>
          <a:r>
            <a:rPr lang="pl-PL" sz="2000" kern="1200" dirty="0" err="1" smtClean="0"/>
            <a:t>macroindicators</a:t>
          </a:r>
          <a:endParaRPr lang="en-GB" sz="2000" kern="1200" dirty="0"/>
        </a:p>
      </dsp:txBody>
      <dsp:txXfrm>
        <a:off x="408830" y="819866"/>
        <a:ext cx="1960666" cy="1960666"/>
      </dsp:txXfrm>
    </dsp:sp>
    <dsp:sp modelId="{3DB799AE-1C31-4883-AC7D-7AEEDE19B172}">
      <dsp:nvSpPr>
        <dsp:cNvPr id="0" name=""/>
        <dsp:cNvSpPr/>
      </dsp:nvSpPr>
      <dsp:spPr>
        <a:xfrm>
          <a:off x="2221003" y="413799"/>
          <a:ext cx="2772800" cy="277280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596" tIns="25400" rIns="152596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err="1" smtClean="0"/>
            <a:t>Wide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coverage</a:t>
          </a:r>
          <a:r>
            <a:rPr lang="pl-PL" sz="2000" kern="1200" dirty="0" smtClean="0"/>
            <a:t> of the </a:t>
          </a:r>
          <a:r>
            <a:rPr lang="pl-PL" sz="2000" kern="1200" dirty="0" err="1" smtClean="0"/>
            <a:t>Partnership</a:t>
          </a:r>
          <a:r>
            <a:rPr lang="pl-PL" sz="2000" kern="1200" dirty="0" smtClean="0"/>
            <a:t> Agreement 2014-2020</a:t>
          </a:r>
          <a:endParaRPr lang="en-GB" sz="2000" kern="1200" dirty="0"/>
        </a:p>
      </dsp:txBody>
      <dsp:txXfrm>
        <a:off x="2627070" y="819866"/>
        <a:ext cx="1960666" cy="1960666"/>
      </dsp:txXfrm>
    </dsp:sp>
    <dsp:sp modelId="{74D4123E-4ED7-410B-A60B-8CB188850851}">
      <dsp:nvSpPr>
        <dsp:cNvPr id="0" name=""/>
        <dsp:cNvSpPr/>
      </dsp:nvSpPr>
      <dsp:spPr>
        <a:xfrm>
          <a:off x="4439243" y="413799"/>
          <a:ext cx="2772800" cy="277280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596" tIns="25400" rIns="152596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smtClean="0"/>
            <a:t>Part on regions – </a:t>
          </a:r>
          <a:r>
            <a:rPr lang="pl-PL" sz="2000" kern="1200" dirty="0" err="1" smtClean="0"/>
            <a:t>analyzes</a:t>
          </a:r>
          <a:r>
            <a:rPr lang="pl-PL" sz="2000" kern="1200" dirty="0" smtClean="0"/>
            <a:t> of </a:t>
          </a:r>
          <a:r>
            <a:rPr lang="pl-PL" sz="2000" kern="1200" dirty="0" err="1" smtClean="0"/>
            <a:t>individual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voivodeships</a:t>
          </a:r>
          <a:endParaRPr lang="en-GB" sz="2000" kern="1200" dirty="0"/>
        </a:p>
      </dsp:txBody>
      <dsp:txXfrm>
        <a:off x="4845310" y="819866"/>
        <a:ext cx="1960666" cy="1960666"/>
      </dsp:txXfrm>
    </dsp:sp>
    <dsp:sp modelId="{7B9B8694-CD21-45C7-88BA-9A83D4E985E2}">
      <dsp:nvSpPr>
        <dsp:cNvPr id="0" name=""/>
        <dsp:cNvSpPr/>
      </dsp:nvSpPr>
      <dsp:spPr>
        <a:xfrm>
          <a:off x="6657484" y="413799"/>
          <a:ext cx="2772800" cy="2772800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52596" tIns="25400" rIns="152596" bIns="254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000" kern="1200" dirty="0" err="1" smtClean="0"/>
            <a:t>Analyzis</a:t>
          </a:r>
          <a:r>
            <a:rPr lang="pl-PL" sz="2000" kern="1200" dirty="0" smtClean="0"/>
            <a:t> of the </a:t>
          </a:r>
          <a:r>
            <a:rPr lang="pl-PL" sz="2000" kern="1200" dirty="0" err="1" smtClean="0"/>
            <a:t>use</a:t>
          </a:r>
          <a:r>
            <a:rPr lang="pl-PL" sz="2000" kern="1200" dirty="0" smtClean="0"/>
            <a:t> of </a:t>
          </a:r>
          <a:r>
            <a:rPr lang="pl-PL" sz="2000" kern="1200" dirty="0" err="1" smtClean="0"/>
            <a:t>available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funds</a:t>
          </a:r>
          <a:r>
            <a:rPr lang="pl-PL" sz="2000" kern="1200" dirty="0" smtClean="0"/>
            <a:t> and of </a:t>
          </a:r>
          <a:r>
            <a:rPr lang="pl-PL" sz="2000" kern="1200" dirty="0" err="1" smtClean="0"/>
            <a:t>attendant</a:t>
          </a:r>
          <a:r>
            <a:rPr lang="pl-PL" sz="2000" kern="1200" dirty="0" smtClean="0"/>
            <a:t> </a:t>
          </a:r>
          <a:r>
            <a:rPr lang="pl-PL" sz="2000" kern="1200" dirty="0" err="1" smtClean="0"/>
            <a:t>effects</a:t>
          </a:r>
          <a:endParaRPr lang="en-GB" sz="2000" kern="1200" dirty="0"/>
        </a:p>
      </dsp:txBody>
      <dsp:txXfrm>
        <a:off x="7063551" y="819866"/>
        <a:ext cx="1960666" cy="1960666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30649-7F59-4F67-8110-96423C289025}">
      <dsp:nvSpPr>
        <dsp:cNvPr id="0" name=""/>
        <dsp:cNvSpPr/>
      </dsp:nvSpPr>
      <dsp:spPr>
        <a:xfrm>
          <a:off x="0" y="0"/>
          <a:ext cx="4245428" cy="0"/>
        </a:xfrm>
        <a:prstGeom prst="lin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59E08E5-FCE6-4248-B47E-B75DC7CF38B6}">
      <dsp:nvSpPr>
        <dsp:cNvPr id="0" name=""/>
        <dsp:cNvSpPr/>
      </dsp:nvSpPr>
      <dsp:spPr>
        <a:xfrm>
          <a:off x="0" y="0"/>
          <a:ext cx="4245428" cy="10411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9540" tIns="129540" rIns="129540" bIns="129540" numCol="1" spcCol="1270" anchor="t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3400" kern="1200" dirty="0" err="1" smtClean="0"/>
            <a:t>Available</a:t>
          </a:r>
          <a:r>
            <a:rPr lang="pl-PL" sz="3400" kern="1200" dirty="0" smtClean="0"/>
            <a:t> in </a:t>
          </a:r>
          <a:r>
            <a:rPr lang="pl-PL" sz="3400" kern="1200" dirty="0" err="1" smtClean="0"/>
            <a:t>November</a:t>
          </a:r>
          <a:endParaRPr lang="en-GB" sz="3400" kern="1200" dirty="0"/>
        </a:p>
      </dsp:txBody>
      <dsp:txXfrm>
        <a:off x="0" y="0"/>
        <a:ext cx="4245428" cy="104113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3EA817-6ED4-4BBD-B712-22439D14C6D7}">
      <dsp:nvSpPr>
        <dsp:cNvPr id="0" name=""/>
        <dsp:cNvSpPr/>
      </dsp:nvSpPr>
      <dsp:spPr>
        <a:xfrm>
          <a:off x="293951" y="235"/>
          <a:ext cx="3346820" cy="2008092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 dirty="0" err="1" smtClean="0"/>
            <a:t>This</a:t>
          </a:r>
          <a:r>
            <a:rPr lang="pl-PL" sz="2100" kern="1200" dirty="0" smtClean="0"/>
            <a:t> </a:t>
          </a:r>
          <a:r>
            <a:rPr lang="pl-PL" sz="2100" kern="1200" dirty="0" err="1" smtClean="0"/>
            <a:t>year’s</a:t>
          </a:r>
          <a:r>
            <a:rPr lang="pl-PL" sz="2100" kern="1200" dirty="0" smtClean="0"/>
            <a:t> </a:t>
          </a:r>
          <a:r>
            <a:rPr lang="pl-PL" sz="2100" kern="1200" dirty="0" err="1" smtClean="0"/>
            <a:t>evaluation</a:t>
          </a:r>
          <a:r>
            <a:rPr lang="pl-PL" sz="2100" kern="1200" dirty="0" smtClean="0"/>
            <a:t> was </a:t>
          </a:r>
          <a:r>
            <a:rPr lang="pl-PL" sz="2100" kern="1200" dirty="0" err="1" smtClean="0"/>
            <a:t>expanded</a:t>
          </a:r>
          <a:r>
            <a:rPr lang="pl-PL" sz="2100" kern="1200" dirty="0" smtClean="0"/>
            <a:t> to </a:t>
          </a:r>
          <a:r>
            <a:rPr lang="pl-PL" sz="2100" kern="1200" dirty="0" err="1" smtClean="0"/>
            <a:t>include</a:t>
          </a:r>
          <a:r>
            <a:rPr lang="pl-PL" sz="2100" kern="1200" dirty="0" smtClean="0"/>
            <a:t> the </a:t>
          </a:r>
          <a:r>
            <a:rPr lang="pl-PL" sz="2100" kern="1200" dirty="0" err="1" smtClean="0"/>
            <a:t>impact</a:t>
          </a:r>
          <a:r>
            <a:rPr lang="pl-PL" sz="2100" kern="1200" dirty="0" smtClean="0"/>
            <a:t> of the </a:t>
          </a:r>
          <a:r>
            <a:rPr lang="pl-PL" sz="2100" kern="1200" dirty="0" err="1" smtClean="0"/>
            <a:t>Partnership</a:t>
          </a:r>
          <a:r>
            <a:rPr lang="pl-PL" sz="2100" kern="1200" dirty="0" smtClean="0"/>
            <a:t> Agreement 2014-2020 on </a:t>
          </a:r>
          <a:r>
            <a:rPr lang="pl-PL" sz="2100" kern="1200" dirty="0" err="1" smtClean="0"/>
            <a:t>selected</a:t>
          </a:r>
          <a:r>
            <a:rPr lang="pl-PL" sz="2100" kern="1200" dirty="0" smtClean="0"/>
            <a:t> </a:t>
          </a:r>
          <a:r>
            <a:rPr lang="pl-PL" sz="2100" kern="1200" dirty="0" err="1" smtClean="0"/>
            <a:t>macroeconomic</a:t>
          </a:r>
          <a:r>
            <a:rPr lang="pl-PL" sz="2100" kern="1200" dirty="0" smtClean="0"/>
            <a:t> </a:t>
          </a:r>
          <a:r>
            <a:rPr lang="pl-PL" sz="2100" kern="1200" dirty="0" err="1" smtClean="0"/>
            <a:t>indicators</a:t>
          </a:r>
          <a:endParaRPr lang="pl-PL" sz="2100" kern="1200" dirty="0"/>
        </a:p>
      </dsp:txBody>
      <dsp:txXfrm>
        <a:off x="293951" y="235"/>
        <a:ext cx="3346820" cy="2008092"/>
      </dsp:txXfrm>
    </dsp:sp>
    <dsp:sp modelId="{3AA7386C-877F-4EE8-827F-E13F0834A76E}">
      <dsp:nvSpPr>
        <dsp:cNvPr id="0" name=""/>
        <dsp:cNvSpPr/>
      </dsp:nvSpPr>
      <dsp:spPr>
        <a:xfrm>
          <a:off x="293951" y="2343010"/>
          <a:ext cx="3346820" cy="2008092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2100" kern="1200" dirty="0" err="1" smtClean="0"/>
            <a:t>Tables</a:t>
          </a:r>
          <a:r>
            <a:rPr lang="pl-PL" sz="2100" kern="1200" dirty="0" smtClean="0"/>
            <a:t> with </a:t>
          </a:r>
          <a:r>
            <a:rPr lang="pl-PL" sz="2100" kern="1200" dirty="0" err="1" smtClean="0"/>
            <a:t>detailed</a:t>
          </a:r>
          <a:r>
            <a:rPr lang="pl-PL" sz="2100" kern="1200" dirty="0" smtClean="0"/>
            <a:t> data </a:t>
          </a:r>
          <a:r>
            <a:rPr lang="pl-PL" sz="2100" kern="1200" dirty="0" err="1" smtClean="0"/>
            <a:t>were</a:t>
          </a:r>
          <a:r>
            <a:rPr lang="pl-PL" sz="2100" kern="1200" dirty="0" smtClean="0"/>
            <a:t> </a:t>
          </a:r>
          <a:r>
            <a:rPr lang="pl-PL" sz="2100" kern="1200" dirty="0" err="1" smtClean="0"/>
            <a:t>transfered</a:t>
          </a:r>
          <a:r>
            <a:rPr lang="pl-PL" sz="2100" kern="1200" dirty="0" smtClean="0"/>
            <a:t> to the </a:t>
          </a:r>
          <a:r>
            <a:rPr lang="pl-PL" sz="2100" kern="1200" dirty="0" err="1" smtClean="0"/>
            <a:t>representatives</a:t>
          </a:r>
          <a:r>
            <a:rPr lang="pl-PL" sz="2100" kern="1200" dirty="0" smtClean="0"/>
            <a:t> of </a:t>
          </a:r>
          <a:r>
            <a:rPr lang="pl-PL" sz="2100" kern="1200" dirty="0" err="1" smtClean="0"/>
            <a:t>Managing</a:t>
          </a:r>
          <a:r>
            <a:rPr lang="pl-PL" sz="2100" kern="1200" dirty="0" smtClean="0"/>
            <a:t> </a:t>
          </a:r>
          <a:r>
            <a:rPr lang="pl-PL" sz="2100" kern="1200" dirty="0" err="1" smtClean="0"/>
            <a:t>Authorities</a:t>
          </a:r>
          <a:r>
            <a:rPr lang="pl-PL" sz="2100" kern="1200" dirty="0" smtClean="0"/>
            <a:t>. </a:t>
          </a:r>
          <a:endParaRPr lang="pl-PL" sz="2100" kern="1200" dirty="0"/>
        </a:p>
      </dsp:txBody>
      <dsp:txXfrm>
        <a:off x="293951" y="2343010"/>
        <a:ext cx="3346820" cy="20080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22BEE-B03D-4ACC-B651-3FD523F64150}">
      <dsp:nvSpPr>
        <dsp:cNvPr id="0" name=""/>
        <dsp:cNvSpPr/>
      </dsp:nvSpPr>
      <dsp:spPr>
        <a:xfrm>
          <a:off x="0" y="0"/>
          <a:ext cx="8047805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31636-F1EB-45B3-A150-7309914722A6}">
      <dsp:nvSpPr>
        <dsp:cNvPr id="0" name=""/>
        <dsp:cNvSpPr/>
      </dsp:nvSpPr>
      <dsp:spPr>
        <a:xfrm>
          <a:off x="0" y="0"/>
          <a:ext cx="8047805" cy="729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err="1" smtClean="0"/>
            <a:t>Until</a:t>
          </a:r>
          <a:r>
            <a:rPr lang="pl-PL" sz="1800" kern="1200" dirty="0" smtClean="0"/>
            <a:t> the end of 2018 </a:t>
          </a:r>
          <a:r>
            <a:rPr lang="pl-PL" sz="1800" kern="1200" dirty="0" err="1" smtClean="0"/>
            <a:t>approximately</a:t>
          </a:r>
          <a:r>
            <a:rPr lang="pl-PL" sz="1800" kern="1200" dirty="0" smtClean="0"/>
            <a:t> 421.2 PLN of </a:t>
          </a:r>
          <a:r>
            <a:rPr lang="pl-PL" sz="1800" kern="1200" dirty="0" err="1" smtClean="0"/>
            <a:t>financial</a:t>
          </a:r>
          <a:r>
            <a:rPr lang="pl-PL" sz="1800" kern="1200" dirty="0" smtClean="0"/>
            <a:t> </a:t>
          </a:r>
          <a:r>
            <a:rPr lang="pl-PL" sz="1800" kern="1200" dirty="0" err="1" smtClean="0"/>
            <a:t>resources</a:t>
          </a:r>
          <a:r>
            <a:rPr lang="pl-PL" sz="1800" kern="1200" dirty="0" smtClean="0"/>
            <a:t> from </a:t>
          </a:r>
          <a:r>
            <a:rPr lang="pl-PL" sz="1800" kern="1200" dirty="0" err="1" smtClean="0"/>
            <a:t>structural</a:t>
          </a:r>
          <a:r>
            <a:rPr lang="pl-PL" sz="1800" kern="1200" dirty="0" smtClean="0"/>
            <a:t> </a:t>
          </a:r>
          <a:r>
            <a:rPr lang="pl-PL" sz="1800" kern="1200" dirty="0" err="1" smtClean="0"/>
            <a:t>funds</a:t>
          </a:r>
          <a:r>
            <a:rPr lang="pl-PL" sz="1800" kern="1200" dirty="0" smtClean="0"/>
            <a:t> and the </a:t>
          </a:r>
          <a:r>
            <a:rPr lang="pl-PL" sz="1800" kern="1200" dirty="0" err="1" smtClean="0"/>
            <a:t>Cohesion</a:t>
          </a:r>
          <a:r>
            <a:rPr lang="pl-PL" sz="1800" kern="1200" dirty="0" smtClean="0"/>
            <a:t> Fund </a:t>
          </a:r>
          <a:r>
            <a:rPr lang="pl-PL" sz="1800" kern="1200" dirty="0" err="1" smtClean="0"/>
            <a:t>were</a:t>
          </a:r>
          <a:r>
            <a:rPr lang="pl-PL" sz="1800" kern="1200" dirty="0" smtClean="0"/>
            <a:t> </a:t>
          </a:r>
          <a:r>
            <a:rPr lang="pl-PL" sz="1800" kern="1200" dirty="0" err="1" smtClean="0"/>
            <a:t>spent</a:t>
          </a:r>
          <a:r>
            <a:rPr lang="pl-PL" sz="1800" kern="1200" dirty="0" smtClean="0"/>
            <a:t> in Poland</a:t>
          </a:r>
          <a:endParaRPr lang="pl-PL" sz="1800" kern="1200" dirty="0"/>
        </a:p>
      </dsp:txBody>
      <dsp:txXfrm>
        <a:off x="0" y="0"/>
        <a:ext cx="8047805" cy="729203"/>
      </dsp:txXfrm>
    </dsp:sp>
    <dsp:sp modelId="{56A841B2-D87E-4F10-BDE4-A6D444D00EB7}">
      <dsp:nvSpPr>
        <dsp:cNvPr id="0" name=""/>
        <dsp:cNvSpPr/>
      </dsp:nvSpPr>
      <dsp:spPr>
        <a:xfrm>
          <a:off x="0" y="729203"/>
          <a:ext cx="8047805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C598A0-857E-4AC7-9008-EE2023806DE1}">
      <dsp:nvSpPr>
        <dsp:cNvPr id="0" name=""/>
        <dsp:cNvSpPr/>
      </dsp:nvSpPr>
      <dsp:spPr>
        <a:xfrm>
          <a:off x="0" y="729203"/>
          <a:ext cx="8047805" cy="72920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800" kern="1200" dirty="0" smtClean="0"/>
            <a:t>In the period </a:t>
          </a:r>
          <a:r>
            <a:rPr lang="pl-PL" sz="1800" kern="1200" dirty="0" err="1" smtClean="0"/>
            <a:t>covered</a:t>
          </a:r>
          <a:r>
            <a:rPr lang="pl-PL" sz="1800" kern="1200" dirty="0" smtClean="0"/>
            <a:t> by the </a:t>
          </a:r>
          <a:r>
            <a:rPr lang="pl-PL" sz="1800" kern="1200" dirty="0" err="1" smtClean="0"/>
            <a:t>research</a:t>
          </a:r>
          <a:r>
            <a:rPr lang="pl-PL" sz="1800" kern="1200" dirty="0" smtClean="0"/>
            <a:t>  (2004-2018) the </a:t>
          </a:r>
          <a:r>
            <a:rPr lang="pl-PL" sz="1800" kern="1200" dirty="0" err="1" smtClean="0"/>
            <a:t>annual</a:t>
          </a:r>
          <a:r>
            <a:rPr lang="pl-PL" sz="1800" kern="1200" dirty="0" smtClean="0"/>
            <a:t> </a:t>
          </a:r>
          <a:r>
            <a:rPr lang="pl-PL" sz="1800" kern="1200" dirty="0" err="1" smtClean="0"/>
            <a:t>average</a:t>
          </a:r>
          <a:r>
            <a:rPr lang="pl-PL" sz="1800" kern="1200" dirty="0" smtClean="0"/>
            <a:t> ratio of the </a:t>
          </a:r>
          <a:r>
            <a:rPr lang="pl-PL" sz="1800" kern="1200" dirty="0" err="1" smtClean="0"/>
            <a:t>Cohesion</a:t>
          </a:r>
          <a:r>
            <a:rPr lang="pl-PL" sz="1800" kern="1200" dirty="0" smtClean="0"/>
            <a:t> Policy </a:t>
          </a:r>
          <a:r>
            <a:rPr lang="pl-PL" sz="1800" kern="1200" dirty="0" err="1" smtClean="0"/>
            <a:t>expenditures</a:t>
          </a:r>
          <a:r>
            <a:rPr lang="pl-PL" sz="1800" kern="1200" dirty="0" smtClean="0"/>
            <a:t> to the </a:t>
          </a:r>
          <a:r>
            <a:rPr lang="pl-PL" sz="1800" kern="1200" dirty="0" err="1" smtClean="0"/>
            <a:t>nominal</a:t>
          </a:r>
          <a:r>
            <a:rPr lang="pl-PL" sz="1800" kern="1200" dirty="0" smtClean="0"/>
            <a:t> GDP </a:t>
          </a:r>
          <a:r>
            <a:rPr lang="pl-PL" sz="1800" kern="1200" dirty="0" err="1" smtClean="0"/>
            <a:t>amounted</a:t>
          </a:r>
          <a:r>
            <a:rPr lang="pl-PL" sz="1800" kern="1200" dirty="0" smtClean="0"/>
            <a:t> to </a:t>
          </a:r>
          <a:r>
            <a:rPr lang="pl-PL" sz="1800" kern="1200" dirty="0" err="1" smtClean="0"/>
            <a:t>approximately</a:t>
          </a:r>
          <a:r>
            <a:rPr lang="pl-PL" sz="1800" kern="1200" dirty="0" smtClean="0"/>
            <a:t> 1.7%.</a:t>
          </a:r>
          <a:endParaRPr lang="pl-PL" sz="1800" kern="1200" dirty="0"/>
        </a:p>
      </dsp:txBody>
      <dsp:txXfrm>
        <a:off x="0" y="729203"/>
        <a:ext cx="8047805" cy="7292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22BEE-B03D-4ACC-B651-3FD523F64150}">
      <dsp:nvSpPr>
        <dsp:cNvPr id="0" name=""/>
        <dsp:cNvSpPr/>
      </dsp:nvSpPr>
      <dsp:spPr>
        <a:xfrm>
          <a:off x="0" y="0"/>
          <a:ext cx="11102309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31636-F1EB-45B3-A150-7309914722A6}">
      <dsp:nvSpPr>
        <dsp:cNvPr id="0" name=""/>
        <dsp:cNvSpPr/>
      </dsp:nvSpPr>
      <dsp:spPr>
        <a:xfrm>
          <a:off x="0" y="0"/>
          <a:ext cx="11102309" cy="8444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600" kern="1200" dirty="0" smtClean="0"/>
            <a:t>In per capita term the </a:t>
          </a:r>
          <a:r>
            <a:rPr lang="pl-PL" sz="1600" kern="1200" dirty="0" err="1" smtClean="0"/>
            <a:t>highest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level</a:t>
          </a:r>
          <a:r>
            <a:rPr lang="pl-PL" sz="1600" kern="1200" dirty="0" smtClean="0"/>
            <a:t> of the </a:t>
          </a:r>
          <a:r>
            <a:rPr lang="pl-PL" sz="1600" kern="1200" dirty="0" err="1" smtClean="0"/>
            <a:t>Cohesion</a:t>
          </a:r>
          <a:r>
            <a:rPr lang="pl-PL" sz="1600" kern="1200" dirty="0" smtClean="0"/>
            <a:t> Policy </a:t>
          </a:r>
          <a:r>
            <a:rPr lang="pl-PL" sz="1600" kern="1200" dirty="0" err="1" smtClean="0"/>
            <a:t>financing</a:t>
          </a:r>
          <a:r>
            <a:rPr lang="pl-PL" sz="1600" kern="1200" dirty="0" smtClean="0"/>
            <a:t> was </a:t>
          </a:r>
          <a:r>
            <a:rPr lang="pl-PL" sz="1600" kern="1200" dirty="0" err="1" smtClean="0"/>
            <a:t>recorded</a:t>
          </a:r>
          <a:r>
            <a:rPr lang="pl-PL" sz="1600" kern="1200" dirty="0" smtClean="0"/>
            <a:t> in the warmińsko-mazurskie (PLN 16  </a:t>
          </a:r>
          <a:r>
            <a:rPr lang="pl-PL" sz="1600" kern="1200" dirty="0" err="1" smtClean="0"/>
            <a:t>thousand</a:t>
          </a:r>
          <a:r>
            <a:rPr lang="pl-PL" sz="1600" kern="1200" dirty="0" smtClean="0"/>
            <a:t>) and podkarpackie (PLN 13.3 </a:t>
          </a:r>
          <a:r>
            <a:rPr lang="pl-PL" sz="1600" kern="1200" dirty="0" err="1" smtClean="0"/>
            <a:t>thousand</a:t>
          </a:r>
          <a:r>
            <a:rPr lang="pl-PL" sz="1600" kern="1200" dirty="0" smtClean="0"/>
            <a:t>) </a:t>
          </a:r>
          <a:r>
            <a:rPr lang="pl-PL" sz="1600" kern="1200" dirty="0" err="1" smtClean="0"/>
            <a:t>voivodeships</a:t>
          </a:r>
          <a:r>
            <a:rPr lang="pl-PL" sz="1600" kern="1200" dirty="0" smtClean="0"/>
            <a:t>. The ratio of the </a:t>
          </a:r>
          <a:r>
            <a:rPr lang="pl-PL" sz="1600" kern="1200" dirty="0" err="1" smtClean="0"/>
            <a:t>Cohesion</a:t>
          </a:r>
          <a:r>
            <a:rPr lang="pl-PL" sz="1600" kern="1200" dirty="0" smtClean="0"/>
            <a:t> Policy </a:t>
          </a:r>
          <a:r>
            <a:rPr lang="pl-PL" sz="1600" kern="1200" dirty="0" err="1" smtClean="0"/>
            <a:t>resources</a:t>
          </a:r>
          <a:r>
            <a:rPr lang="pl-PL" sz="1600" kern="1200" dirty="0" smtClean="0"/>
            <a:t> to the </a:t>
          </a:r>
          <a:r>
            <a:rPr lang="pl-PL" sz="1600" kern="1200" dirty="0" err="1" smtClean="0"/>
            <a:t>regional</a:t>
          </a:r>
          <a:r>
            <a:rPr lang="pl-PL" sz="1600" kern="1200" dirty="0" smtClean="0"/>
            <a:t> GDP </a:t>
          </a:r>
          <a:r>
            <a:rPr lang="pl-PL" sz="1600" kern="1200" dirty="0" err="1" smtClean="0"/>
            <a:t>is</a:t>
          </a:r>
          <a:r>
            <a:rPr lang="pl-PL" sz="1600" kern="1200" dirty="0" smtClean="0"/>
            <a:t> the </a:t>
          </a:r>
          <a:r>
            <a:rPr lang="pl-PL" sz="1600" kern="1200" dirty="0" err="1" smtClean="0"/>
            <a:t>highest</a:t>
          </a:r>
          <a:r>
            <a:rPr lang="pl-PL" sz="1600" kern="1200" dirty="0" smtClean="0"/>
            <a:t> </a:t>
          </a:r>
          <a:br>
            <a:rPr lang="pl-PL" sz="1600" kern="1200" dirty="0" smtClean="0"/>
          </a:br>
          <a:r>
            <a:rPr lang="pl-PL" sz="1600" kern="1200" dirty="0" smtClean="0"/>
            <a:t>in </a:t>
          </a:r>
          <a:r>
            <a:rPr lang="pl-PL" sz="1600" kern="1200" dirty="0" err="1" smtClean="0"/>
            <a:t>those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two</a:t>
          </a:r>
          <a:r>
            <a:rPr lang="pl-PL" sz="1600" kern="1200" dirty="0" smtClean="0"/>
            <a:t> </a:t>
          </a:r>
          <a:r>
            <a:rPr lang="pl-PL" sz="1600" kern="1200" dirty="0" err="1" smtClean="0"/>
            <a:t>voivodeship</a:t>
          </a:r>
          <a:endParaRPr lang="pl-PL" sz="1600" kern="1200" dirty="0"/>
        </a:p>
      </dsp:txBody>
      <dsp:txXfrm>
        <a:off x="0" y="0"/>
        <a:ext cx="11102309" cy="84443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22BEE-B03D-4ACC-B651-3FD523F64150}">
      <dsp:nvSpPr>
        <dsp:cNvPr id="0" name=""/>
        <dsp:cNvSpPr/>
      </dsp:nvSpPr>
      <dsp:spPr>
        <a:xfrm>
          <a:off x="0" y="0"/>
          <a:ext cx="11361684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31636-F1EB-45B3-A150-7309914722A6}">
      <dsp:nvSpPr>
        <dsp:cNvPr id="0" name=""/>
        <dsp:cNvSpPr/>
      </dsp:nvSpPr>
      <dsp:spPr>
        <a:xfrm>
          <a:off x="0" y="281"/>
          <a:ext cx="11361684" cy="5755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In </a:t>
          </a:r>
          <a:r>
            <a:rPr lang="pl-PL" sz="1400" kern="1200" dirty="0" err="1" smtClean="0"/>
            <a:t>almost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all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voivodeships</a:t>
          </a:r>
          <a:r>
            <a:rPr lang="pl-PL" sz="1400" kern="1200" dirty="0" smtClean="0"/>
            <a:t> public </a:t>
          </a:r>
          <a:r>
            <a:rPr lang="pl-PL" sz="1400" kern="1200" dirty="0" err="1" smtClean="0"/>
            <a:t>investments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financed</a:t>
          </a:r>
          <a:r>
            <a:rPr lang="pl-PL" sz="1400" kern="1200" dirty="0" smtClean="0"/>
            <a:t> from </a:t>
          </a:r>
          <a:r>
            <a:rPr lang="pl-PL" sz="1400" kern="1200" dirty="0" err="1" smtClean="0"/>
            <a:t>domestic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resources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played</a:t>
          </a:r>
          <a:r>
            <a:rPr lang="pl-PL" sz="1400" kern="1200" dirty="0" smtClean="0"/>
            <a:t> a dominant role in the </a:t>
          </a:r>
          <a:r>
            <a:rPr lang="pl-PL" sz="1400" kern="1200" dirty="0" err="1" smtClean="0"/>
            <a:t>total</a:t>
          </a:r>
          <a:r>
            <a:rPr lang="pl-PL" sz="1400" kern="1200" dirty="0" smtClean="0"/>
            <a:t> public </a:t>
          </a:r>
          <a:r>
            <a:rPr lang="pl-PL" sz="1400" kern="1200" dirty="0" err="1" smtClean="0"/>
            <a:t>investments</a:t>
          </a:r>
          <a:r>
            <a:rPr lang="pl-PL" sz="1400" kern="1200" dirty="0" smtClean="0"/>
            <a:t> in 2017. The </a:t>
          </a:r>
          <a:r>
            <a:rPr lang="pl-PL" sz="1400" kern="1200" dirty="0" err="1" smtClean="0"/>
            <a:t>only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two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exceptions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were</a:t>
          </a:r>
          <a:r>
            <a:rPr lang="pl-PL" sz="1400" kern="1200" dirty="0" smtClean="0"/>
            <a:t> warmińsko-mazurskie and świętokrzyskie </a:t>
          </a:r>
          <a:r>
            <a:rPr lang="pl-PL" sz="1400" kern="1200" dirty="0" err="1" smtClean="0"/>
            <a:t>voivodeships</a:t>
          </a:r>
          <a:r>
            <a:rPr lang="pl-PL" sz="1400" kern="1200" dirty="0" smtClean="0"/>
            <a:t>, </a:t>
          </a:r>
          <a:r>
            <a:rPr lang="pl-PL" sz="1400" kern="1200" dirty="0" err="1" smtClean="0"/>
            <a:t>where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majority</a:t>
          </a:r>
          <a:r>
            <a:rPr lang="pl-PL" sz="1400" kern="1200" dirty="0" smtClean="0"/>
            <a:t> of public </a:t>
          </a:r>
          <a:r>
            <a:rPr lang="pl-PL" sz="1400" kern="1200" dirty="0" err="1" smtClean="0"/>
            <a:t>investments</a:t>
          </a:r>
          <a:r>
            <a:rPr lang="pl-PL" sz="1400" kern="1200" dirty="0" smtClean="0"/>
            <a:t> (</a:t>
          </a:r>
          <a:r>
            <a:rPr lang="pl-PL" sz="1400" kern="1200" dirty="0" err="1" smtClean="0"/>
            <a:t>respectively</a:t>
          </a:r>
          <a:r>
            <a:rPr lang="pl-PL" sz="1400" kern="1200" dirty="0" smtClean="0"/>
            <a:t> 58.1% and 53.4%) was </a:t>
          </a:r>
          <a:r>
            <a:rPr lang="pl-PL" sz="1400" kern="1200" dirty="0" err="1" smtClean="0"/>
            <a:t>financed</a:t>
          </a:r>
          <a:r>
            <a:rPr lang="pl-PL" sz="1400" kern="1200" dirty="0" smtClean="0"/>
            <a:t> from the EU </a:t>
          </a:r>
          <a:r>
            <a:rPr lang="pl-PL" sz="1400" kern="1200" dirty="0" err="1" smtClean="0"/>
            <a:t>funds</a:t>
          </a:r>
          <a:r>
            <a:rPr lang="pl-PL" sz="1400" kern="1200" dirty="0" smtClean="0"/>
            <a:t>. </a:t>
          </a:r>
          <a:endParaRPr lang="pl-PL" sz="1400" kern="1200" dirty="0"/>
        </a:p>
      </dsp:txBody>
      <dsp:txXfrm>
        <a:off x="0" y="281"/>
        <a:ext cx="11361684" cy="57550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22BEE-B03D-4ACC-B651-3FD523F64150}">
      <dsp:nvSpPr>
        <dsp:cNvPr id="0" name=""/>
        <dsp:cNvSpPr/>
      </dsp:nvSpPr>
      <dsp:spPr>
        <a:xfrm>
          <a:off x="0" y="278"/>
          <a:ext cx="523043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31636-F1EB-45B3-A150-7309914722A6}">
      <dsp:nvSpPr>
        <dsp:cNvPr id="0" name=""/>
        <dsp:cNvSpPr/>
      </dsp:nvSpPr>
      <dsp:spPr>
        <a:xfrm>
          <a:off x="0" y="278"/>
          <a:ext cx="5230430" cy="67444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0" kern="1200" dirty="0" err="1" smtClean="0"/>
            <a:t>Approximately</a:t>
          </a:r>
          <a:r>
            <a:rPr lang="pl-PL" sz="1400" b="0" kern="1200" dirty="0" smtClean="0"/>
            <a:t> 8.1%  of the </a:t>
          </a:r>
          <a:r>
            <a:rPr lang="pl-PL" sz="1400" b="0" kern="1200" dirty="0" err="1" smtClean="0"/>
            <a:t>annual</a:t>
          </a:r>
          <a:r>
            <a:rPr lang="pl-PL" sz="1400" b="0" kern="1200" dirty="0" smtClean="0"/>
            <a:t> </a:t>
          </a:r>
          <a:r>
            <a:rPr lang="pl-PL" sz="1400" b="0" kern="1200" dirty="0" err="1" smtClean="0"/>
            <a:t>average</a:t>
          </a:r>
          <a:r>
            <a:rPr lang="pl-PL" sz="1400" b="0" kern="1200" dirty="0" smtClean="0"/>
            <a:t> </a:t>
          </a:r>
          <a:r>
            <a:rPr lang="pl-PL" sz="1400" b="0" kern="1200" dirty="0" err="1" smtClean="0"/>
            <a:t>growth</a:t>
          </a:r>
          <a:r>
            <a:rPr lang="pl-PL" sz="1400" b="0" kern="1200" dirty="0" smtClean="0"/>
            <a:t> </a:t>
          </a:r>
          <a:r>
            <a:rPr lang="pl-PL" sz="1400" b="0" kern="1200" dirty="0" err="1" smtClean="0"/>
            <a:t>recorded</a:t>
          </a:r>
          <a:r>
            <a:rPr lang="pl-PL" sz="1400" b="0" kern="1200" dirty="0" smtClean="0"/>
            <a:t> in the </a:t>
          </a:r>
          <a:r>
            <a:rPr lang="pl-PL" sz="1400" b="0" kern="1200" dirty="0" err="1" smtClean="0"/>
            <a:t>analyzed</a:t>
          </a:r>
          <a:r>
            <a:rPr lang="pl-PL" sz="1400" b="0" kern="1200" dirty="0" smtClean="0"/>
            <a:t> period </a:t>
          </a:r>
          <a:r>
            <a:rPr lang="pl-PL" sz="1400" b="0" kern="1200" dirty="0" err="1" smtClean="0"/>
            <a:t>constituted</a:t>
          </a:r>
          <a:r>
            <a:rPr lang="pl-PL" sz="1400" b="0" kern="1200" dirty="0" smtClean="0"/>
            <a:t> </a:t>
          </a:r>
          <a:r>
            <a:rPr lang="pl-PL" sz="1400" b="0" kern="1200" dirty="0" err="1" smtClean="0"/>
            <a:t>an</a:t>
          </a:r>
          <a:r>
            <a:rPr lang="pl-PL" sz="1400" b="0" kern="1200" dirty="0" smtClean="0"/>
            <a:t> </a:t>
          </a:r>
          <a:r>
            <a:rPr lang="pl-PL" sz="1400" b="0" kern="1200" dirty="0" err="1" smtClean="0"/>
            <a:t>effect</a:t>
          </a:r>
          <a:r>
            <a:rPr lang="pl-PL" sz="1400" b="0" kern="1200" dirty="0" smtClean="0"/>
            <a:t> of the </a:t>
          </a:r>
          <a:r>
            <a:rPr lang="pl-PL" sz="1400" b="0" kern="1200" dirty="0" err="1" smtClean="0"/>
            <a:t>projects</a:t>
          </a:r>
          <a:r>
            <a:rPr lang="pl-PL" sz="1400" b="0" kern="1200" dirty="0" smtClean="0"/>
            <a:t> co-</a:t>
          </a:r>
          <a:r>
            <a:rPr lang="pl-PL" sz="1400" b="0" kern="1200" dirty="0" err="1" smtClean="0"/>
            <a:t>financed</a:t>
          </a:r>
          <a:r>
            <a:rPr lang="pl-PL" sz="1400" b="0" kern="1200" dirty="0" smtClean="0"/>
            <a:t> from the EU </a:t>
          </a:r>
          <a:r>
            <a:rPr lang="pl-PL" sz="1400" b="0" kern="1200" dirty="0" err="1" smtClean="0"/>
            <a:t>funds</a:t>
          </a:r>
          <a:endParaRPr lang="pl-PL" sz="1400" b="0" kern="1200" dirty="0"/>
        </a:p>
      </dsp:txBody>
      <dsp:txXfrm>
        <a:off x="0" y="278"/>
        <a:ext cx="5230430" cy="674448"/>
      </dsp:txXfrm>
    </dsp:sp>
    <dsp:sp modelId="{305B47D4-BFDE-47DE-BC45-F87387DF9276}">
      <dsp:nvSpPr>
        <dsp:cNvPr id="0" name=""/>
        <dsp:cNvSpPr/>
      </dsp:nvSpPr>
      <dsp:spPr>
        <a:xfrm>
          <a:off x="0" y="674726"/>
          <a:ext cx="523043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58D0A-6B8B-41B8-BC62-2D1ED4BBAB0B}">
      <dsp:nvSpPr>
        <dsp:cNvPr id="0" name=""/>
        <dsp:cNvSpPr/>
      </dsp:nvSpPr>
      <dsp:spPr>
        <a:xfrm>
          <a:off x="0" y="674726"/>
          <a:ext cx="5230430" cy="706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In the period 2004-2018 Poland, </a:t>
          </a:r>
          <a:r>
            <a:rPr lang="pl-PL" sz="1400" kern="1200" dirty="0" err="1" smtClean="0"/>
            <a:t>together</a:t>
          </a:r>
          <a:r>
            <a:rPr lang="pl-PL" sz="1400" kern="1200" dirty="0" smtClean="0"/>
            <a:t> with </a:t>
          </a:r>
          <a:r>
            <a:rPr lang="pl-PL" sz="1400" kern="1200" dirty="0" err="1" smtClean="0"/>
            <a:t>Ireland</a:t>
          </a:r>
          <a:r>
            <a:rPr lang="pl-PL" sz="1400" kern="1200" dirty="0" smtClean="0"/>
            <a:t> and Malta, </a:t>
          </a:r>
          <a:r>
            <a:rPr lang="pl-PL" sz="1400" kern="1200" dirty="0" err="1" smtClean="0"/>
            <a:t>posted</a:t>
          </a:r>
          <a:r>
            <a:rPr lang="pl-PL" sz="1400" kern="1200" dirty="0" smtClean="0"/>
            <a:t> the </a:t>
          </a:r>
          <a:r>
            <a:rPr lang="pl-PL" sz="1400" kern="1200" dirty="0" err="1" smtClean="0"/>
            <a:t>higest</a:t>
          </a:r>
          <a:r>
            <a:rPr lang="pl-PL" sz="1400" kern="1200" dirty="0" smtClean="0"/>
            <a:t> GDP </a:t>
          </a:r>
          <a:r>
            <a:rPr lang="pl-PL" sz="1400" kern="1200" dirty="0" err="1" smtClean="0"/>
            <a:t>growth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figures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among</a:t>
          </a:r>
          <a:r>
            <a:rPr lang="pl-PL" sz="1400" kern="1200" dirty="0" smtClean="0"/>
            <a:t> the EU </a:t>
          </a:r>
          <a:r>
            <a:rPr lang="pl-PL" sz="1400" kern="1200" dirty="0" err="1" smtClean="0"/>
            <a:t>Member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States</a:t>
          </a:r>
          <a:r>
            <a:rPr lang="pl-PL" sz="1400" kern="1200" dirty="0" smtClean="0"/>
            <a:t>  </a:t>
          </a:r>
          <a:endParaRPr lang="pl-PL" sz="1400" kern="1200" dirty="0"/>
        </a:p>
      </dsp:txBody>
      <dsp:txXfrm>
        <a:off x="0" y="674726"/>
        <a:ext cx="5230430" cy="706613"/>
      </dsp:txXfrm>
    </dsp:sp>
    <dsp:sp modelId="{EA89BB29-C9CA-4350-A1A5-509ADBE11D4A}">
      <dsp:nvSpPr>
        <dsp:cNvPr id="0" name=""/>
        <dsp:cNvSpPr/>
      </dsp:nvSpPr>
      <dsp:spPr>
        <a:xfrm>
          <a:off x="0" y="1381340"/>
          <a:ext cx="5230430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C62BE2-300E-4B2E-BB51-24BEB2B5A73C}">
      <dsp:nvSpPr>
        <dsp:cNvPr id="0" name=""/>
        <dsp:cNvSpPr/>
      </dsp:nvSpPr>
      <dsp:spPr>
        <a:xfrm>
          <a:off x="0" y="1381340"/>
          <a:ext cx="5230430" cy="70661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err="1" smtClean="0"/>
            <a:t>Between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Poland’s</a:t>
          </a:r>
          <a:r>
            <a:rPr lang="pl-PL" sz="1400" kern="1200" dirty="0" smtClean="0"/>
            <a:t> EU </a:t>
          </a:r>
          <a:r>
            <a:rPr lang="pl-PL" sz="1400" kern="1200" dirty="0" err="1" smtClean="0"/>
            <a:t>accession</a:t>
          </a:r>
          <a:r>
            <a:rPr lang="pl-PL" sz="1400" kern="1200" dirty="0" smtClean="0"/>
            <a:t> and the end of 2018 the </a:t>
          </a:r>
          <a:r>
            <a:rPr lang="pl-PL" sz="1400" kern="1200" dirty="0" err="1" smtClean="0"/>
            <a:t>Polish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economy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grew</a:t>
          </a:r>
          <a:r>
            <a:rPr lang="pl-PL" sz="1400" kern="1200" dirty="0" smtClean="0"/>
            <a:t> by 80.7% (in real </a:t>
          </a:r>
          <a:r>
            <a:rPr lang="pl-PL" sz="1400" kern="1200" dirty="0" err="1" smtClean="0"/>
            <a:t>terms</a:t>
          </a:r>
          <a:r>
            <a:rPr lang="pl-PL" sz="1400" kern="1200" dirty="0" smtClean="0"/>
            <a:t>) - </a:t>
          </a:r>
          <a:r>
            <a:rPr lang="pl-PL" sz="1400" kern="1200" dirty="0" err="1" smtClean="0"/>
            <a:t>while</a:t>
          </a:r>
          <a:r>
            <a:rPr lang="pl-PL" sz="1400" kern="1200" dirty="0" smtClean="0"/>
            <a:t> in the EU-28 the </a:t>
          </a:r>
          <a:r>
            <a:rPr lang="pl-PL" sz="1400" kern="1200" dirty="0" err="1" smtClean="0"/>
            <a:t>average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cummulative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growth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amounted</a:t>
          </a:r>
          <a:r>
            <a:rPr lang="pl-PL" sz="1400" kern="1200" dirty="0" smtClean="0"/>
            <a:t> to 23.5%</a:t>
          </a:r>
          <a:endParaRPr lang="pl-PL" sz="1400" kern="1200" dirty="0"/>
        </a:p>
      </dsp:txBody>
      <dsp:txXfrm>
        <a:off x="0" y="1381340"/>
        <a:ext cx="5230430" cy="70661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622BEE-B03D-4ACC-B651-3FD523F64150}">
      <dsp:nvSpPr>
        <dsp:cNvPr id="0" name=""/>
        <dsp:cNvSpPr/>
      </dsp:nvSpPr>
      <dsp:spPr>
        <a:xfrm>
          <a:off x="0" y="698"/>
          <a:ext cx="4752528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31636-F1EB-45B3-A150-7309914722A6}">
      <dsp:nvSpPr>
        <dsp:cNvPr id="0" name=""/>
        <dsp:cNvSpPr/>
      </dsp:nvSpPr>
      <dsp:spPr>
        <a:xfrm>
          <a:off x="0" y="698"/>
          <a:ext cx="4752528" cy="571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0" kern="1200" dirty="0" smtClean="0"/>
            <a:t>The </a:t>
          </a:r>
          <a:r>
            <a:rPr lang="pl-PL" sz="1400" b="0" kern="1200" dirty="0" err="1" smtClean="0"/>
            <a:t>relation</a:t>
          </a:r>
          <a:r>
            <a:rPr lang="pl-PL" sz="1400" b="0" kern="1200" dirty="0" smtClean="0"/>
            <a:t> of </a:t>
          </a:r>
          <a:r>
            <a:rPr lang="pl-PL" sz="1400" b="0" kern="1200" dirty="0" err="1" smtClean="0"/>
            <a:t>Poland’s</a:t>
          </a:r>
          <a:r>
            <a:rPr lang="pl-PL" sz="1400" b="0" kern="1200" dirty="0" smtClean="0"/>
            <a:t> GDP per capita (in PPS) to the EU </a:t>
          </a:r>
          <a:r>
            <a:rPr lang="pl-PL" sz="1400" b="0" kern="1200" dirty="0" err="1" smtClean="0"/>
            <a:t>average</a:t>
          </a:r>
          <a:r>
            <a:rPr lang="pl-PL" sz="1400" b="0" kern="1200" dirty="0" smtClean="0"/>
            <a:t> </a:t>
          </a:r>
          <a:r>
            <a:rPr lang="pl-PL" sz="1400" b="0" kern="1200" dirty="0" err="1" smtClean="0"/>
            <a:t>has</a:t>
          </a:r>
          <a:r>
            <a:rPr lang="pl-PL" sz="1400" b="0" kern="1200" dirty="0" smtClean="0"/>
            <a:t> </a:t>
          </a:r>
          <a:r>
            <a:rPr lang="pl-PL" sz="1400" b="0" kern="1200" dirty="0" err="1" smtClean="0"/>
            <a:t>climbed</a:t>
          </a:r>
          <a:r>
            <a:rPr lang="pl-PL" sz="1400" b="0" kern="1200" dirty="0" smtClean="0"/>
            <a:t> from 50.1% in 2004 do 71.1% in 2018</a:t>
          </a:r>
          <a:endParaRPr lang="pl-PL" sz="1400" b="0" kern="1200" dirty="0"/>
        </a:p>
      </dsp:txBody>
      <dsp:txXfrm>
        <a:off x="0" y="698"/>
        <a:ext cx="4752528" cy="571643"/>
      </dsp:txXfrm>
    </dsp:sp>
    <dsp:sp modelId="{305B47D4-BFDE-47DE-BC45-F87387DF9276}">
      <dsp:nvSpPr>
        <dsp:cNvPr id="0" name=""/>
        <dsp:cNvSpPr/>
      </dsp:nvSpPr>
      <dsp:spPr>
        <a:xfrm>
          <a:off x="0" y="572342"/>
          <a:ext cx="4752528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58D0A-6B8B-41B8-BC62-2D1ED4BBAB0B}">
      <dsp:nvSpPr>
        <dsp:cNvPr id="0" name=""/>
        <dsp:cNvSpPr/>
      </dsp:nvSpPr>
      <dsp:spPr>
        <a:xfrm>
          <a:off x="0" y="572342"/>
          <a:ext cx="4752528" cy="7575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err="1" smtClean="0"/>
            <a:t>Thanks</a:t>
          </a:r>
          <a:r>
            <a:rPr lang="pl-PL" sz="1400" kern="1200" dirty="0" smtClean="0"/>
            <a:t> to the EU </a:t>
          </a:r>
          <a:r>
            <a:rPr lang="pl-PL" sz="1400" kern="1200" dirty="0" err="1" smtClean="0"/>
            <a:t>funds</a:t>
          </a:r>
          <a:r>
            <a:rPr lang="pl-PL" sz="1400" kern="1200" dirty="0" smtClean="0"/>
            <a:t> the </a:t>
          </a:r>
          <a:r>
            <a:rPr lang="pl-PL" sz="1400" kern="1200" dirty="0" err="1" smtClean="0"/>
            <a:t>respective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indicator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has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improved</a:t>
          </a:r>
          <a:r>
            <a:rPr lang="pl-PL" sz="1400" kern="1200" dirty="0" smtClean="0"/>
            <a:t> by 3.3. pp. – </a:t>
          </a:r>
          <a:r>
            <a:rPr lang="pl-PL" sz="1400" kern="1200" dirty="0" err="1" smtClean="0"/>
            <a:t>without</a:t>
          </a:r>
          <a:r>
            <a:rPr lang="pl-PL" sz="1400" kern="1200" dirty="0" smtClean="0"/>
            <a:t> the </a:t>
          </a:r>
          <a:r>
            <a:rPr lang="pl-PL" sz="1400" kern="1200" dirty="0" err="1" smtClean="0"/>
            <a:t>said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resourced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Poland’s</a:t>
          </a:r>
          <a:r>
            <a:rPr lang="pl-PL" sz="1400" kern="1200" dirty="0" smtClean="0"/>
            <a:t> GDP per capita </a:t>
          </a:r>
          <a:r>
            <a:rPr lang="pl-PL" sz="1400" kern="1200" dirty="0" err="1" smtClean="0"/>
            <a:t>would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have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amounted</a:t>
          </a:r>
          <a:r>
            <a:rPr lang="pl-PL" sz="1400" kern="1200" dirty="0" smtClean="0"/>
            <a:t> to 67.8% of the EU </a:t>
          </a:r>
          <a:r>
            <a:rPr lang="pl-PL" sz="1400" kern="1200" dirty="0" err="1" smtClean="0"/>
            <a:t>average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figure</a:t>
          </a:r>
          <a:endParaRPr lang="pl-PL" sz="1400" kern="1200" dirty="0"/>
        </a:p>
      </dsp:txBody>
      <dsp:txXfrm>
        <a:off x="0" y="572342"/>
        <a:ext cx="4752528" cy="757595"/>
      </dsp:txXfrm>
    </dsp:sp>
    <dsp:sp modelId="{EA89BB29-C9CA-4350-A1A5-509ADBE11D4A}">
      <dsp:nvSpPr>
        <dsp:cNvPr id="0" name=""/>
        <dsp:cNvSpPr/>
      </dsp:nvSpPr>
      <dsp:spPr>
        <a:xfrm>
          <a:off x="0" y="1329937"/>
          <a:ext cx="4752528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C62BE2-300E-4B2E-BB51-24BEB2B5A73C}">
      <dsp:nvSpPr>
        <dsp:cNvPr id="0" name=""/>
        <dsp:cNvSpPr/>
      </dsp:nvSpPr>
      <dsp:spPr>
        <a:xfrm>
          <a:off x="0" y="1329937"/>
          <a:ext cx="4752528" cy="75759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The gap </a:t>
          </a:r>
          <a:r>
            <a:rPr lang="pl-PL" sz="1400" kern="1200" dirty="0" err="1" smtClean="0"/>
            <a:t>between</a:t>
          </a:r>
          <a:r>
            <a:rPr lang="pl-PL" sz="1400" kern="1200" dirty="0" smtClean="0"/>
            <a:t> Poland and the EU-28 </a:t>
          </a:r>
          <a:r>
            <a:rPr lang="pl-PL" sz="1400" kern="1200" dirty="0" err="1" smtClean="0"/>
            <a:t>average</a:t>
          </a:r>
          <a:r>
            <a:rPr lang="pl-PL" sz="1400" kern="1200" dirty="0" smtClean="0"/>
            <a:t>  in GDP per capita (</a:t>
          </a:r>
          <a:r>
            <a:rPr lang="pl-PL" sz="1400" kern="1200" dirty="0" err="1" smtClean="0"/>
            <a:t>at</a:t>
          </a:r>
          <a:r>
            <a:rPr lang="pl-PL" sz="1400" kern="1200" dirty="0" smtClean="0"/>
            <a:t> PPS) </a:t>
          </a:r>
          <a:r>
            <a:rPr lang="pl-PL" sz="1400" kern="1200" dirty="0" err="1" smtClean="0"/>
            <a:t>terms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narrowed</a:t>
          </a:r>
          <a:r>
            <a:rPr lang="pl-PL" sz="1400" kern="1200" dirty="0" smtClean="0"/>
            <a:t> by </a:t>
          </a:r>
          <a:r>
            <a:rPr lang="pl-PL" sz="1400" kern="1200" dirty="0" err="1" smtClean="0"/>
            <a:t>about</a:t>
          </a:r>
          <a:r>
            <a:rPr lang="pl-PL" sz="1400" kern="1200" dirty="0" smtClean="0"/>
            <a:t> 20 </a:t>
          </a:r>
          <a:r>
            <a:rPr lang="pl-PL" sz="1400" kern="1200" dirty="0" err="1" smtClean="0"/>
            <a:t>p.p</a:t>
          </a:r>
          <a:r>
            <a:rPr lang="pl-PL" sz="1400" kern="1200" dirty="0" smtClean="0"/>
            <a:t>., with 15% of the </a:t>
          </a:r>
          <a:r>
            <a:rPr lang="pl-PL" sz="1400" kern="1200" dirty="0" err="1" smtClean="0"/>
            <a:t>observed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convergence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attributed</a:t>
          </a:r>
          <a:r>
            <a:rPr lang="pl-PL" sz="1400" kern="1200" dirty="0" smtClean="0"/>
            <a:t> to the </a:t>
          </a:r>
          <a:r>
            <a:rPr lang="pl-PL" sz="1400" kern="1200" dirty="0" err="1" smtClean="0"/>
            <a:t>Cohesion</a:t>
          </a:r>
          <a:r>
            <a:rPr lang="pl-PL" sz="1400" kern="1200" dirty="0" smtClean="0"/>
            <a:t> Policy </a:t>
          </a:r>
          <a:r>
            <a:rPr lang="pl-PL" sz="1400" kern="1200" dirty="0" err="1" smtClean="0"/>
            <a:t>implementation</a:t>
          </a:r>
          <a:endParaRPr lang="pl-PL" sz="1400" kern="1200" dirty="0"/>
        </a:p>
      </dsp:txBody>
      <dsp:txXfrm>
        <a:off x="0" y="1329937"/>
        <a:ext cx="4752528" cy="75759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89BA6A-5B3D-4289-AD53-DFFE54D8555B}">
      <dsp:nvSpPr>
        <dsp:cNvPr id="0" name=""/>
        <dsp:cNvSpPr/>
      </dsp:nvSpPr>
      <dsp:spPr>
        <a:xfrm>
          <a:off x="598702" y="337"/>
          <a:ext cx="2052004" cy="1172607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b="0" kern="1200" dirty="0" smtClean="0"/>
            <a:t>The </a:t>
          </a:r>
          <a:r>
            <a:rPr lang="pl-PL" sz="1400" b="0" kern="1200" dirty="0" err="1" smtClean="0"/>
            <a:t>Cohesion</a:t>
          </a:r>
          <a:r>
            <a:rPr lang="pl-PL" sz="1400" b="0" kern="1200" dirty="0" smtClean="0"/>
            <a:t> Policy </a:t>
          </a:r>
          <a:r>
            <a:rPr lang="pl-PL" sz="1400" b="0" kern="1200" dirty="0" err="1" smtClean="0"/>
            <a:t>allows</a:t>
          </a:r>
          <a:r>
            <a:rPr lang="pl-PL" sz="1400" b="0" kern="1200" dirty="0" smtClean="0"/>
            <a:t> to </a:t>
          </a:r>
          <a:r>
            <a:rPr lang="pl-PL" sz="1400" b="0" kern="1200" dirty="0" err="1" smtClean="0"/>
            <a:t>partially</a:t>
          </a:r>
          <a:r>
            <a:rPr lang="pl-PL" sz="1400" b="0" kern="1200" dirty="0" smtClean="0"/>
            <a:t> </a:t>
          </a:r>
          <a:r>
            <a:rPr lang="pl-PL" sz="1400" b="0" kern="1200" dirty="0" err="1" smtClean="0"/>
            <a:t>mitigate</a:t>
          </a:r>
          <a:r>
            <a:rPr lang="pl-PL" sz="1400" b="0" kern="1200" dirty="0" smtClean="0"/>
            <a:t> the </a:t>
          </a:r>
          <a:r>
            <a:rPr lang="pl-PL" sz="1400" b="0" kern="1200" dirty="0" err="1" smtClean="0"/>
            <a:t>processes</a:t>
          </a:r>
          <a:r>
            <a:rPr lang="pl-PL" sz="1400" b="0" kern="1200" dirty="0" smtClean="0"/>
            <a:t> of </a:t>
          </a:r>
          <a:r>
            <a:rPr lang="pl-PL" sz="1400" b="0" kern="1200" dirty="0" err="1" smtClean="0"/>
            <a:t>regional</a:t>
          </a:r>
          <a:r>
            <a:rPr lang="pl-PL" sz="1400" b="0" kern="1200" dirty="0" smtClean="0"/>
            <a:t> </a:t>
          </a:r>
          <a:r>
            <a:rPr lang="pl-PL" sz="1400" b="0" kern="1200" dirty="0" err="1" smtClean="0"/>
            <a:t>differentiation</a:t>
          </a:r>
          <a:endParaRPr lang="en-GB" sz="1400" b="0" kern="1200" dirty="0"/>
        </a:p>
      </dsp:txBody>
      <dsp:txXfrm>
        <a:off x="598702" y="337"/>
        <a:ext cx="2052004" cy="1172607"/>
      </dsp:txXfrm>
    </dsp:sp>
    <dsp:sp modelId="{6EED7BA8-4CCF-45A1-A197-FA83F4C26538}">
      <dsp:nvSpPr>
        <dsp:cNvPr id="0" name=""/>
        <dsp:cNvSpPr/>
      </dsp:nvSpPr>
      <dsp:spPr>
        <a:xfrm>
          <a:off x="2846140" y="337"/>
          <a:ext cx="2194417" cy="1172607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The CP </a:t>
          </a:r>
          <a:r>
            <a:rPr lang="pl-PL" sz="1400" kern="1200" dirty="0" err="1" smtClean="0"/>
            <a:t>impact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is</a:t>
          </a:r>
          <a:r>
            <a:rPr lang="pl-PL" sz="1400" kern="1200" dirty="0" smtClean="0"/>
            <a:t> the </a:t>
          </a:r>
          <a:r>
            <a:rPr lang="pl-PL" sz="1400" kern="1200" dirty="0" err="1" smtClean="0"/>
            <a:t>strongest</a:t>
          </a:r>
          <a:r>
            <a:rPr lang="pl-PL" sz="1400" kern="1200" dirty="0" smtClean="0"/>
            <a:t> in the </a:t>
          </a:r>
          <a:r>
            <a:rPr lang="pl-PL" sz="1400" kern="1200" dirty="0" err="1" smtClean="0"/>
            <a:t>poorest</a:t>
          </a:r>
          <a:r>
            <a:rPr lang="pl-PL" sz="1400" kern="1200" dirty="0" smtClean="0"/>
            <a:t> regions (with 25%-44% of </a:t>
          </a:r>
          <a:r>
            <a:rPr lang="pl-PL" sz="1400" kern="1200" dirty="0" err="1" smtClean="0"/>
            <a:t>their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convergence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stemming</a:t>
          </a:r>
          <a:r>
            <a:rPr lang="pl-PL" sz="1400" kern="1200" dirty="0" smtClean="0"/>
            <a:t> from the </a:t>
          </a:r>
          <a:r>
            <a:rPr lang="pl-PL" sz="1400" kern="1200" dirty="0" err="1" smtClean="0"/>
            <a:t>policy’s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implementation</a:t>
          </a:r>
          <a:r>
            <a:rPr lang="pl-PL" sz="1400" kern="1200" dirty="0" smtClean="0"/>
            <a:t>).</a:t>
          </a:r>
          <a:endParaRPr lang="en-GB" sz="1400" kern="1200" dirty="0"/>
        </a:p>
      </dsp:txBody>
      <dsp:txXfrm>
        <a:off x="2846140" y="337"/>
        <a:ext cx="2194417" cy="1172607"/>
      </dsp:txXfrm>
    </dsp:sp>
    <dsp:sp modelId="{D6EB55B2-66E3-47D4-B110-890313849A09}">
      <dsp:nvSpPr>
        <dsp:cNvPr id="0" name=""/>
        <dsp:cNvSpPr/>
      </dsp:nvSpPr>
      <dsp:spPr>
        <a:xfrm>
          <a:off x="5235992" y="337"/>
          <a:ext cx="2052004" cy="1172607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400" kern="1200" dirty="0" smtClean="0"/>
            <a:t>In the </a:t>
          </a:r>
          <a:r>
            <a:rPr lang="pl-PL" sz="1400" kern="1200" dirty="0" err="1" smtClean="0"/>
            <a:t>wealthiest</a:t>
          </a:r>
          <a:r>
            <a:rPr lang="pl-PL" sz="1400" kern="1200" dirty="0" smtClean="0"/>
            <a:t> regions the </a:t>
          </a:r>
          <a:r>
            <a:rPr lang="pl-PL" sz="1400" kern="1200" dirty="0" err="1" smtClean="0"/>
            <a:t>said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impact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is</a:t>
          </a:r>
          <a:r>
            <a:rPr lang="pl-PL" sz="1400" kern="1200" dirty="0" smtClean="0"/>
            <a:t> </a:t>
          </a:r>
          <a:r>
            <a:rPr lang="pl-PL" sz="1400" kern="1200" dirty="0" err="1" smtClean="0"/>
            <a:t>lower</a:t>
          </a:r>
          <a:r>
            <a:rPr lang="pl-PL" sz="1400" kern="1200" dirty="0" smtClean="0"/>
            <a:t> (</a:t>
          </a:r>
          <a:r>
            <a:rPr lang="pl-PL" sz="1400" kern="1200" dirty="0" err="1" smtClean="0"/>
            <a:t>between</a:t>
          </a:r>
          <a:r>
            <a:rPr lang="pl-PL" sz="1400" kern="1200" dirty="0" smtClean="0"/>
            <a:t> 10% and 13%).</a:t>
          </a:r>
          <a:endParaRPr lang="en-GB" sz="1400" kern="1200" dirty="0"/>
        </a:p>
      </dsp:txBody>
      <dsp:txXfrm>
        <a:off x="5235992" y="337"/>
        <a:ext cx="2052004" cy="117260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89BA6A-5B3D-4289-AD53-DFFE54D8555B}">
      <dsp:nvSpPr>
        <dsp:cNvPr id="0" name=""/>
        <dsp:cNvSpPr/>
      </dsp:nvSpPr>
      <dsp:spPr>
        <a:xfrm>
          <a:off x="152739" y="337"/>
          <a:ext cx="2160001" cy="1172607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b="0" kern="1200" dirty="0" err="1" smtClean="0"/>
            <a:t>Annual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average</a:t>
          </a:r>
          <a:r>
            <a:rPr lang="pl-PL" sz="1300" b="0" kern="1200" dirty="0" smtClean="0"/>
            <a:t> GDP </a:t>
          </a:r>
          <a:r>
            <a:rPr lang="pl-PL" sz="1300" b="0" kern="1200" dirty="0" err="1" smtClean="0"/>
            <a:t>growth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exceeding</a:t>
          </a:r>
          <a:r>
            <a:rPr lang="pl-PL" sz="1300" b="0" kern="1200" dirty="0" smtClean="0"/>
            <a:t> 4% </a:t>
          </a:r>
          <a:r>
            <a:rPr lang="pl-PL" sz="1300" b="0" kern="1200" dirty="0" err="1" smtClean="0"/>
            <a:t>recorded</a:t>
          </a:r>
          <a:r>
            <a:rPr lang="pl-PL" sz="1300" b="0" kern="1200" dirty="0" smtClean="0"/>
            <a:t> in the most </a:t>
          </a:r>
          <a:r>
            <a:rPr lang="pl-PL" sz="1300" b="0" kern="1200" dirty="0" err="1" smtClean="0"/>
            <a:t>affluent</a:t>
          </a:r>
          <a:r>
            <a:rPr lang="pl-PL" sz="1300" b="0" kern="1200" dirty="0" smtClean="0"/>
            <a:t> </a:t>
          </a:r>
          <a:r>
            <a:rPr lang="pl-PL" sz="1300" b="0" kern="1200" dirty="0" err="1" smtClean="0"/>
            <a:t>voivodeships</a:t>
          </a:r>
          <a:r>
            <a:rPr lang="pl-PL" sz="1300" b="0" kern="1200" dirty="0" smtClean="0"/>
            <a:t> : mazowieckie, pomorskie, wielkopolskie, małopolskie and śląskie. </a:t>
          </a:r>
          <a:endParaRPr lang="en-GB" sz="1300" b="0" kern="1200" dirty="0"/>
        </a:p>
      </dsp:txBody>
      <dsp:txXfrm>
        <a:off x="152739" y="337"/>
        <a:ext cx="2160001" cy="1172607"/>
      </dsp:txXfrm>
    </dsp:sp>
    <dsp:sp modelId="{6EED7BA8-4CCF-45A1-A197-FA83F4C26538}">
      <dsp:nvSpPr>
        <dsp:cNvPr id="0" name=""/>
        <dsp:cNvSpPr/>
      </dsp:nvSpPr>
      <dsp:spPr>
        <a:xfrm>
          <a:off x="2508175" y="337"/>
          <a:ext cx="2160001" cy="1172607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smtClean="0"/>
            <a:t>In the </a:t>
          </a:r>
          <a:r>
            <a:rPr lang="pl-PL" sz="1300" kern="1200" dirty="0" err="1" smtClean="0"/>
            <a:t>more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developed</a:t>
          </a:r>
          <a:r>
            <a:rPr lang="pl-PL" sz="1300" kern="1200" dirty="0" smtClean="0"/>
            <a:t> regions the </a:t>
          </a:r>
          <a:r>
            <a:rPr lang="pl-PL" sz="1300" kern="1200" dirty="0" err="1" smtClean="0"/>
            <a:t>Cohesion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Policy’s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impact</a:t>
          </a:r>
          <a:r>
            <a:rPr lang="pl-PL" sz="1300" kern="1200" dirty="0" smtClean="0"/>
            <a:t> on GDP </a:t>
          </a:r>
          <a:r>
            <a:rPr lang="pl-PL" sz="1300" kern="1200" dirty="0" err="1" smtClean="0"/>
            <a:t>growth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amounted</a:t>
          </a:r>
          <a:r>
            <a:rPr lang="pl-PL" sz="1300" kern="1200" dirty="0" smtClean="0"/>
            <a:t> to 6.0% - 8,4%.</a:t>
          </a:r>
          <a:endParaRPr lang="en-GB" sz="1300" kern="1200" dirty="0"/>
        </a:p>
      </dsp:txBody>
      <dsp:txXfrm>
        <a:off x="2508175" y="337"/>
        <a:ext cx="2160001" cy="1172607"/>
      </dsp:txXfrm>
    </dsp:sp>
    <dsp:sp modelId="{D6EB55B2-66E3-47D4-B110-890313849A09}">
      <dsp:nvSpPr>
        <dsp:cNvPr id="0" name=""/>
        <dsp:cNvSpPr/>
      </dsp:nvSpPr>
      <dsp:spPr>
        <a:xfrm>
          <a:off x="4863611" y="337"/>
          <a:ext cx="2870347" cy="1172607"/>
        </a:xfrm>
        <a:prstGeom prst="rect">
          <a:avLst/>
        </a:pr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l-PL" sz="1300" kern="1200" dirty="0" err="1" smtClean="0"/>
            <a:t>More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pronounced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impact</a:t>
          </a:r>
          <a:r>
            <a:rPr lang="pl-PL" sz="1300" kern="1200" dirty="0" smtClean="0"/>
            <a:t> of the </a:t>
          </a:r>
          <a:r>
            <a:rPr lang="pl-PL" sz="1300" kern="1200" dirty="0" err="1" smtClean="0"/>
            <a:t>Cohesion</a:t>
          </a:r>
          <a:r>
            <a:rPr lang="pl-PL" sz="1300" kern="1200" dirty="0" smtClean="0"/>
            <a:t> Policy  </a:t>
          </a:r>
          <a:r>
            <a:rPr lang="pl-PL" sz="1300" kern="1200" dirty="0" err="1" smtClean="0"/>
            <a:t>evident</a:t>
          </a:r>
          <a:r>
            <a:rPr lang="pl-PL" sz="1300" kern="1200" dirty="0" smtClean="0"/>
            <a:t> in the regions </a:t>
          </a:r>
          <a:r>
            <a:rPr lang="pl-PL" sz="1300" kern="1200" dirty="0" err="1" smtClean="0"/>
            <a:t>posting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annual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average</a:t>
          </a:r>
          <a:r>
            <a:rPr lang="pl-PL" sz="1300" kern="1200" dirty="0" smtClean="0"/>
            <a:t> GDP </a:t>
          </a:r>
          <a:r>
            <a:rPr lang="pl-PL" sz="1300" kern="1200" dirty="0" err="1" smtClean="0"/>
            <a:t>growth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below</a:t>
          </a:r>
          <a:r>
            <a:rPr lang="pl-PL" sz="1300" kern="1200" dirty="0" smtClean="0"/>
            <a:t> 4%. In warmińsko-mazurskie the </a:t>
          </a:r>
          <a:r>
            <a:rPr lang="pl-PL" sz="1300" kern="1200" dirty="0" err="1" smtClean="0"/>
            <a:t>said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impact</a:t>
          </a:r>
          <a:r>
            <a:rPr lang="pl-PL" sz="1300" kern="1200" dirty="0" smtClean="0"/>
            <a:t> </a:t>
          </a:r>
          <a:r>
            <a:rPr lang="pl-PL" sz="1300" kern="1200" dirty="0" err="1" smtClean="0"/>
            <a:t>amounted</a:t>
          </a:r>
          <a:r>
            <a:rPr lang="pl-PL" sz="1300" kern="1200" dirty="0" smtClean="0"/>
            <a:t> to 27. 2%, and in Podlaskie to 19.5%</a:t>
          </a:r>
          <a:endParaRPr lang="en-GB" sz="1300" kern="1200" dirty="0"/>
        </a:p>
      </dsp:txBody>
      <dsp:txXfrm>
        <a:off x="4863611" y="337"/>
        <a:ext cx="2870347" cy="11726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0.64825</cdr:x>
      <cdr:y>0.16838</cdr:y>
    </cdr:from>
    <cdr:to>
      <cdr:x>0.94423</cdr:x>
      <cdr:y>0.24955</cdr:y>
    </cdr:to>
    <cdr:sp macro="" textlink="">
      <cdr:nvSpPr>
        <cdr:cNvPr id="2" name="pole tekstowe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112568" y="626917"/>
          <a:ext cx="2334255" cy="3022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The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size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of the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bubble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denotes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the GDP per capita </a:t>
          </a:r>
          <a:b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</a:b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in PPS in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relation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to the EU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average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in </a:t>
          </a:r>
          <a:r>
            <a:rPr lang="pl-PL" sz="900" b="0" i="0" u="none" strike="noStrike" baseline="0" dirty="0" smtClean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2017</a:t>
          </a:r>
          <a:endParaRPr lang="pl-PL" sz="900" b="0" i="0" u="none" strike="noStrike" baseline="0" dirty="0">
            <a:solidFill>
              <a:srgbClr val="000000"/>
            </a:solidFill>
            <a:latin typeface="Arial Narrow" panose="020B0606020202030204" pitchFamily="34" charset="0"/>
            <a:cs typeface="Calibri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0.62249</cdr:x>
      <cdr:y>0.15198</cdr:y>
    </cdr:from>
    <cdr:to>
      <cdr:x>0.935</cdr:x>
      <cdr:y>0.24188</cdr:y>
    </cdr:to>
    <cdr:sp macro="" textlink="">
      <cdr:nvSpPr>
        <cdr:cNvPr id="2" name="pole tekstowe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4909389" y="554909"/>
          <a:ext cx="2464688" cy="32825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The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size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of the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bubble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denotes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the GDP per capita </a:t>
          </a:r>
          <a:b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</a:b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(in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current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prices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) in </a:t>
          </a:r>
          <a:r>
            <a:rPr lang="pl-PL" sz="900" b="0" i="0" u="none" strike="noStrike" baseline="0" dirty="0" smtClean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2018</a:t>
          </a:r>
          <a:endParaRPr lang="pl-PL" sz="900" b="0" i="0" u="none" strike="noStrike" baseline="0" dirty="0">
            <a:solidFill>
              <a:srgbClr val="000000"/>
            </a:solidFill>
            <a:latin typeface="Arial Narrow" panose="020B0606020202030204" pitchFamily="34" charset="0"/>
            <a:cs typeface="Calibri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0.65095</cdr:x>
      <cdr:y>0.20635</cdr:y>
    </cdr:from>
    <cdr:to>
      <cdr:x>0.94152</cdr:x>
      <cdr:y>0.33309</cdr:y>
    </cdr:to>
    <cdr:sp macro="" textlink="">
      <cdr:nvSpPr>
        <cdr:cNvPr id="2" name="pole tekstowe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339630" y="713374"/>
          <a:ext cx="2383536" cy="43813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The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size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of the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bubble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denotes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the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level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</a:t>
          </a:r>
          <a:b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</a:b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of the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employment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rate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(for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persons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aged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 20-64 </a:t>
          </a:r>
          <a:r>
            <a:rPr lang="pl-PL" sz="900" b="0" i="0" u="none" strike="noStrike" baseline="0" dirty="0" err="1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years</a:t>
          </a:r>
          <a:r>
            <a:rPr lang="pl-PL" sz="900" b="0" i="0" u="none" strike="noStrike" baseline="0" dirty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) in </a:t>
          </a:r>
          <a:r>
            <a:rPr lang="pl-PL" sz="900" b="0" i="0" u="none" strike="noStrike" baseline="0" dirty="0" smtClean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2018</a:t>
          </a:r>
          <a:endParaRPr lang="pl-PL" sz="900" b="0" i="0" u="none" strike="noStrike" baseline="0" dirty="0">
            <a:solidFill>
              <a:srgbClr val="000000"/>
            </a:solidFill>
            <a:latin typeface="Arial Narrow" panose="020B0606020202030204" pitchFamily="34" charset="0"/>
            <a:cs typeface="Calibri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0.6939</cdr:x>
      <cdr:y>0.13462</cdr:y>
    </cdr:from>
    <cdr:to>
      <cdr:x>0.94942</cdr:x>
      <cdr:y>0.22996</cdr:y>
    </cdr:to>
    <cdr:sp macro="" textlink="">
      <cdr:nvSpPr>
        <cdr:cNvPr id="2" name="pole tekstowe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5472608" y="504056"/>
          <a:ext cx="2015181" cy="35700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noFill/>
        </a:ln>
        <a:extLst xmlns:a="http://schemas.openxmlformats.org/drawingml/2006/main"/>
      </cdr:spPr>
      <cdr:txBody>
        <a:bodyPr xmlns:a="http://schemas.openxmlformats.org/drawingml/2006/main" wrap="square" lIns="27432" tIns="22860" rIns="0" bIns="0" anchor="t" upright="1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 rtl="0">
            <a:defRPr sz="1000"/>
          </a:pPr>
          <a:r>
            <a:rPr lang="pl-PL" sz="900" b="0" i="0" u="none" strike="noStrike" baseline="0">
              <a:solidFill>
                <a:srgbClr val="000000"/>
              </a:solidFill>
              <a:latin typeface="Arial Narrow" panose="020B0606020202030204" pitchFamily="34" charset="0"/>
              <a:cs typeface="Calibri"/>
            </a:rPr>
            <a:t>The size of the bubble  denotes  the unemployment rate (persons aged 15+) in 2017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FE8BB3-40A0-4051-96F7-4DD368F1506A}" type="datetimeFigureOut">
              <a:rPr lang="cs-CZ" smtClean="0"/>
              <a:t>24.10.2019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744538"/>
            <a:ext cx="64611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DF7BE6-54B0-4833-8C2B-E91AA65FBF3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5159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F7BE6-54B0-4833-8C2B-E91AA65FBF3F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5285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F7BE6-54B0-4833-8C2B-E91AA65FBF3F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5793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DF7BE6-54B0-4833-8C2B-E91AA65FBF3F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16644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uducto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90" y="-1"/>
            <a:ext cx="12480855" cy="7021513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Name</a:t>
            </a:r>
            <a:endParaRPr lang="en-GB" noProof="0" dirty="0"/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 dirty="0" smtClean="0"/>
              <a:t>MINISTRY OF REGIONAL DEVELOPMENT</a:t>
            </a:r>
            <a:r>
              <a:rPr lang="cs-CZ" b="1" dirty="0" smtClean="0"/>
              <a:t/>
            </a:r>
            <a:br>
              <a:rPr lang="cs-CZ" b="1" dirty="0" smtClean="0"/>
            </a:br>
            <a:r>
              <a:rPr lang="en-GB" sz="2000" b="1" noProof="0" dirty="0" smtClean="0"/>
              <a:t>National Coordination Authority</a:t>
            </a:r>
            <a:endParaRPr lang="en-GB" sz="2000" b="1" noProof="0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en-GB" noProof="0" dirty="0" smtClean="0"/>
              <a:t>Date and place</a:t>
            </a:r>
            <a:endParaRPr lang="en-GB" noProof="0" dirty="0"/>
          </a:p>
        </p:txBody>
      </p:sp>
      <p:pic>
        <p:nvPicPr>
          <p:cNvPr id="2" name="Obraz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478" y="6245791"/>
            <a:ext cx="2782839" cy="538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Headlin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rtl="0">
              <a:defRPr sz="4000"/>
            </a:lvl1pPr>
            <a:lvl2pPr>
              <a:buFont typeface="Arial" pitchFamily="34" charset="0"/>
              <a:buChar char="»"/>
              <a:defRPr sz="3600" baseline="0"/>
            </a:lvl2pPr>
            <a:lvl3pPr>
              <a:defRPr/>
            </a:lvl3pPr>
            <a:lvl4pPr>
              <a:buFont typeface="Arial" pitchFamily="34" charset="0"/>
              <a:buChar char="»"/>
              <a:defRPr baseline="0"/>
            </a:lvl4pPr>
            <a:lvl5pPr>
              <a:buFont typeface="Arial" pitchFamily="34" charset="0"/>
              <a:buChar char="•"/>
              <a:defRPr baseline="0"/>
            </a:lvl5pPr>
          </a:lstStyle>
          <a:p>
            <a:r>
              <a:rPr lang="en-GB" noProof="0" dirty="0" smtClean="0">
                <a:effectLst/>
              </a:rPr>
              <a:t>Click</a:t>
            </a:r>
            <a:r>
              <a:rPr lang="cs-CZ" dirty="0" smtClean="0">
                <a:effectLst/>
              </a:rPr>
              <a:t> </a:t>
            </a:r>
            <a:r>
              <a:rPr lang="en-GB" noProof="0" dirty="0" smtClean="0">
                <a:effectLst/>
              </a:rPr>
              <a:t>here</a:t>
            </a:r>
            <a:r>
              <a:rPr lang="en-US" dirty="0" smtClean="0">
                <a:effectLst/>
              </a:rPr>
              <a:t> </a:t>
            </a:r>
            <a:r>
              <a:rPr lang="en-GB" noProof="0" dirty="0" smtClean="0">
                <a:effectLst/>
              </a:rPr>
              <a:t>to edit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716"/>
          <a:stretch/>
        </p:blipFill>
        <p:spPr>
          <a:xfrm>
            <a:off x="477" y="6319606"/>
            <a:ext cx="9191073" cy="701907"/>
          </a:xfrm>
          <a:prstGeom prst="rect">
            <a:avLst/>
          </a:prstGeom>
        </p:spPr>
      </p:pic>
      <p:pic>
        <p:nvPicPr>
          <p:cNvPr id="10" name="Obraz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5116" y="6391075"/>
            <a:ext cx="2673527" cy="517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 hasCustomPrompt="1"/>
          </p:nvPr>
        </p:nvSpPr>
        <p:spPr>
          <a:xfrm>
            <a:off x="622300" y="1566863"/>
            <a:ext cx="10945813" cy="4392612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Click on icon to add chart.</a:t>
            </a:r>
            <a:endParaRPr lang="en-GB" noProof="0" dirty="0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Headline</a:t>
            </a:r>
            <a:endParaRPr lang="en-GB" noProof="0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 hasCustomPrompt="1"/>
          </p:nvPr>
        </p:nvSpPr>
        <p:spPr>
          <a:xfrm>
            <a:off x="622300" y="1638300"/>
            <a:ext cx="11017250" cy="4321175"/>
          </a:xfrm>
        </p:spPr>
        <p:txBody>
          <a:bodyPr/>
          <a:lstStyle/>
          <a:p>
            <a:r>
              <a:rPr lang="en-GB" noProof="0" dirty="0" smtClean="0"/>
              <a:t>Click on icon to add table</a:t>
            </a:r>
            <a:r>
              <a:rPr lang="cs-CZ" dirty="0" smtClean="0"/>
              <a:t>.</a:t>
            </a:r>
            <a:endParaRPr lang="en-US" noProof="0" dirty="0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en-GB" noProof="0" dirty="0" smtClean="0"/>
              <a:t>Topic</a:t>
            </a:r>
            <a:endParaRPr lang="en-GB" noProof="0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" y="6319606"/>
            <a:ext cx="12208532" cy="7019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arew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490" y="-1"/>
            <a:ext cx="12480855" cy="7021513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Name of author and contact</a:t>
            </a:r>
            <a:endParaRPr lang="en-GB" noProof="0" dirty="0"/>
          </a:p>
        </p:txBody>
      </p:sp>
      <p:sp>
        <p:nvSpPr>
          <p:cNvPr id="15" name="Zástupný symbol pro datum 1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Zástupný symbol pro zápatí 1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 dirty="0" smtClean="0">
                <a:effectLst/>
              </a:rPr>
              <a:t/>
            </a:r>
            <a:br>
              <a:rPr lang="cs-CZ" dirty="0" smtClean="0">
                <a:effectLst/>
              </a:rPr>
            </a:br>
            <a:r>
              <a:rPr lang="en-GB" noProof="0" dirty="0" smtClean="0">
                <a:effectLst/>
              </a:rPr>
              <a:t>Farewell</a:t>
            </a:r>
            <a:r>
              <a:rPr lang="cs-CZ" dirty="0" smtClean="0">
                <a:effectLst/>
              </a:rPr>
              <a:t/>
            </a:r>
            <a:br>
              <a:rPr lang="cs-CZ" dirty="0" smtClean="0">
                <a:effectLst/>
              </a:rPr>
            </a:br>
            <a:endParaRPr lang="cs-CZ" dirty="0"/>
          </a:p>
        </p:txBody>
      </p:sp>
      <p:pic>
        <p:nvPicPr>
          <p:cNvPr id="8" name="Obraz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478" y="6245791"/>
            <a:ext cx="2782839" cy="538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09521" y="281187"/>
            <a:ext cx="10971372" cy="1170252"/>
          </a:xfrm>
          <a:prstGeom prst="rect">
            <a:avLst/>
          </a:prstGeom>
        </p:spPr>
        <p:txBody>
          <a:bodyPr vert="horz" lIns="122950" tIns="61475" rIns="122950" bIns="61475" rtlCol="0" anchor="ctr">
            <a:normAutofit/>
          </a:bodyPr>
          <a:lstStyle/>
          <a:p>
            <a:r>
              <a:rPr lang="cs-CZ" dirty="0" smtClean="0"/>
              <a:t>Klepnutím lze upravit styl předlohy nadpisů.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 vert="horz" lIns="122950" tIns="61475" rIns="122950" bIns="61475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09521" y="6507904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F8D96-C7F4-43BB-8FFA-398C87E3D2E4}" type="datetimeFigureOut">
              <a:rPr lang="cs-CZ" smtClean="0"/>
              <a:pPr/>
              <a:t>24.10.2019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165058" y="6507904"/>
            <a:ext cx="3860297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36463" y="6507904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2" r:id="rId3"/>
    <p:sldLayoutId id="2147483663" r:id="rId4"/>
    <p:sldLayoutId id="2147483660" r:id="rId5"/>
    <p:sldLayoutId id="2147483649" r:id="rId6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chart" Target="../charts/chart6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diagramLayout" Target="../diagrams/layout10.xml"/><Relationship Id="rId7" Type="http://schemas.openxmlformats.org/officeDocument/2006/relationships/chart" Target="../charts/chart7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diagramLayout" Target="../diagrams/layout11.xml"/><Relationship Id="rId7" Type="http://schemas.openxmlformats.org/officeDocument/2006/relationships/chart" Target="../charts/chart8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7" Type="http://schemas.openxmlformats.org/officeDocument/2006/relationships/chart" Target="../charts/chart9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diagramLayout" Target="../diagrams/layout13.xml"/><Relationship Id="rId7" Type="http://schemas.openxmlformats.org/officeDocument/2006/relationships/chart" Target="../charts/chart10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7" Type="http://schemas.microsoft.com/office/2007/relationships/diagramDrawing" Target="../diagrams/drawing14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4.xml"/><Relationship Id="rId5" Type="http://schemas.openxmlformats.org/officeDocument/2006/relationships/diagramQuickStyle" Target="../diagrams/quickStyle14.xml"/><Relationship Id="rId4" Type="http://schemas.openxmlformats.org/officeDocument/2006/relationships/diagramLayout" Target="../diagrams/layout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diagramLayout" Target="../diagrams/layout15.xml"/><Relationship Id="rId7" Type="http://schemas.openxmlformats.org/officeDocument/2006/relationships/chart" Target="../charts/chart12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diagramData" Target="../diagrams/data16.xml"/><Relationship Id="rId7" Type="http://schemas.microsoft.com/office/2007/relationships/diagramDrawing" Target="../diagrams/drawing16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6.xml"/><Relationship Id="rId5" Type="http://schemas.openxmlformats.org/officeDocument/2006/relationships/diagramQuickStyle" Target="../diagrams/quickStyle16.xml"/><Relationship Id="rId4" Type="http://schemas.openxmlformats.org/officeDocument/2006/relationships/diagramLayout" Target="../diagrams/layout16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3" Type="http://schemas.openxmlformats.org/officeDocument/2006/relationships/diagramData" Target="../diagrams/data17.xml"/><Relationship Id="rId7" Type="http://schemas.microsoft.com/office/2007/relationships/diagramDrawing" Target="../diagrams/drawing17.xml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7.xml"/><Relationship Id="rId5" Type="http://schemas.openxmlformats.org/officeDocument/2006/relationships/diagramQuickStyle" Target="../diagrams/quickStyle17.xml"/><Relationship Id="rId4" Type="http://schemas.openxmlformats.org/officeDocument/2006/relationships/diagramLayout" Target="../diagrams/layout1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9.xml"/><Relationship Id="rId3" Type="http://schemas.openxmlformats.org/officeDocument/2006/relationships/diagramLayout" Target="../diagrams/layout18.xml"/><Relationship Id="rId7" Type="http://schemas.openxmlformats.org/officeDocument/2006/relationships/diagramData" Target="../diagrams/data19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11" Type="http://schemas.microsoft.com/office/2007/relationships/diagramDrawing" Target="../diagrams/drawing19.xml"/><Relationship Id="rId5" Type="http://schemas.openxmlformats.org/officeDocument/2006/relationships/diagramColors" Target="../diagrams/colors18.xml"/><Relationship Id="rId10" Type="http://schemas.openxmlformats.org/officeDocument/2006/relationships/diagramColors" Target="../diagrams/colors19.xml"/><Relationship Id="rId4" Type="http://schemas.openxmlformats.org/officeDocument/2006/relationships/diagramQuickStyle" Target="../diagrams/quickStyle18.xml"/><Relationship Id="rId9" Type="http://schemas.openxmlformats.org/officeDocument/2006/relationships/diagramQuickStyle" Target="../diagrams/quickStyl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chart" Target="../charts/chart2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7.emf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image" Target="../media/image8.emf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Relationship Id="rId9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diagramLayout" Target="../diagrams/layout7.xml"/><Relationship Id="rId7" Type="http://schemas.openxmlformats.org/officeDocument/2006/relationships/chart" Target="../charts/chart4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chart" Target="../charts/chart5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odnadpis 1"/>
          <p:cNvSpPr>
            <a:spLocks noGrp="1"/>
          </p:cNvSpPr>
          <p:nvPr>
            <p:ph type="subTitle" idx="1"/>
          </p:nvPr>
        </p:nvSpPr>
        <p:spPr>
          <a:xfrm>
            <a:off x="900000" y="4806578"/>
            <a:ext cx="8533289" cy="64807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1800" dirty="0"/>
              <a:t>Jacek </a:t>
            </a:r>
            <a:r>
              <a:rPr lang="en-GB" sz="1800" dirty="0" smtClean="0"/>
              <a:t>Bia</a:t>
            </a:r>
            <a:r>
              <a:rPr lang="pl-PL" sz="1800" dirty="0" smtClean="0"/>
              <a:t>ł</a:t>
            </a:r>
            <a:r>
              <a:rPr lang="en-GB" sz="1800" dirty="0" err="1" smtClean="0"/>
              <a:t>ek</a:t>
            </a:r>
            <a:endParaRPr lang="en-GB" sz="1800" dirty="0"/>
          </a:p>
          <a:p>
            <a:pPr>
              <a:spcBef>
                <a:spcPts val="0"/>
              </a:spcBef>
            </a:pPr>
            <a:r>
              <a:rPr lang="en-GB" sz="1800" dirty="0"/>
              <a:t>Department for Development </a:t>
            </a:r>
            <a:r>
              <a:rPr lang="en-GB" sz="1800" dirty="0" smtClean="0"/>
              <a:t>Strategy</a:t>
            </a:r>
            <a:endParaRPr lang="en-GB" sz="1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118542" y="2142604"/>
            <a:ext cx="10971372" cy="2160241"/>
          </a:xfrm>
        </p:spPr>
        <p:txBody>
          <a:bodyPr>
            <a:noAutofit/>
          </a:bodyPr>
          <a:lstStyle/>
          <a:p>
            <a:r>
              <a:rPr lang="cs-CZ" sz="3100" dirty="0"/>
              <a:t>IMPACT </a:t>
            </a:r>
            <a:r>
              <a:rPr lang="cs-CZ" sz="3100" dirty="0" smtClean="0"/>
              <a:t>OF THE </a:t>
            </a:r>
            <a:r>
              <a:rPr lang="cs-CZ" sz="3100" dirty="0"/>
              <a:t>COHESION POLICY IMPLEMENTATION </a:t>
            </a:r>
            <a:r>
              <a:rPr lang="cs-CZ" sz="3100" dirty="0" smtClean="0"/>
              <a:t/>
            </a:r>
            <a:br>
              <a:rPr lang="cs-CZ" sz="3100" dirty="0" smtClean="0"/>
            </a:br>
            <a:r>
              <a:rPr lang="cs-CZ" sz="3100" dirty="0" smtClean="0"/>
              <a:t>IN </a:t>
            </a:r>
            <a:r>
              <a:rPr lang="cs-CZ" sz="3100" dirty="0"/>
              <a:t>POLAND ON THE DEVELOPMENT OF SELECTED MACROECONOMIC </a:t>
            </a:r>
            <a:r>
              <a:rPr lang="cs-CZ" sz="3100" dirty="0" smtClean="0"/>
              <a:t>INDICATORS </a:t>
            </a:r>
            <a:r>
              <a:rPr lang="cs-CZ" sz="3100" dirty="0"/>
              <a:t>AT THE NATIONAL </a:t>
            </a:r>
            <a:r>
              <a:rPr lang="cs-CZ" sz="3100" dirty="0" smtClean="0"/>
              <a:t/>
            </a:r>
            <a:br>
              <a:rPr lang="cs-CZ" sz="3100" dirty="0" smtClean="0"/>
            </a:br>
            <a:r>
              <a:rPr lang="cs-CZ" sz="3100" dirty="0" smtClean="0"/>
              <a:t>AND </a:t>
            </a:r>
            <a:r>
              <a:rPr lang="cs-CZ" sz="3100" dirty="0"/>
              <a:t>REGIONAL </a:t>
            </a:r>
            <a:r>
              <a:rPr lang="cs-CZ" sz="3100" dirty="0" smtClean="0"/>
              <a:t>LEVEL - </a:t>
            </a:r>
            <a:r>
              <a:rPr lang="cs-CZ" sz="3100" dirty="0"/>
              <a:t>BASED ON A QUANTITATIVE </a:t>
            </a:r>
            <a:r>
              <a:rPr lang="cs-CZ" sz="3100" dirty="0" smtClean="0"/>
              <a:t/>
            </a:r>
            <a:br>
              <a:rPr lang="cs-CZ" sz="3100" dirty="0" smtClean="0"/>
            </a:br>
            <a:r>
              <a:rPr lang="cs-CZ" sz="3100" dirty="0" smtClean="0"/>
              <a:t>ECONOMIC </a:t>
            </a:r>
            <a:r>
              <a:rPr lang="cs-CZ" sz="3100" dirty="0"/>
              <a:t>MODEL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>
          <a:xfrm>
            <a:off x="900000" y="5670351"/>
            <a:ext cx="4608512" cy="360363"/>
          </a:xfrm>
        </p:spPr>
        <p:txBody>
          <a:bodyPr/>
          <a:lstStyle/>
          <a:p>
            <a:pPr lvl="0"/>
            <a:r>
              <a:rPr lang="pl-PL" dirty="0" err="1" smtClean="0"/>
              <a:t>October</a:t>
            </a:r>
            <a:r>
              <a:rPr lang="pl-PL" dirty="0" smtClean="0"/>
              <a:t> 24, 2019. </a:t>
            </a:r>
            <a:r>
              <a:rPr lang="pl-PL" dirty="0" err="1" smtClean="0"/>
              <a:t>Prague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738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Impact of the Cohesion Policy on the real GDP growth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GB" dirty="0" smtClean="0"/>
              <a:t>in </a:t>
            </a:r>
            <a:r>
              <a:rPr lang="en-GB" dirty="0" err="1"/>
              <a:t>voivodeships</a:t>
            </a:r>
            <a:r>
              <a:rPr lang="en-GB" dirty="0"/>
              <a:t> in the period 2004-2017</a:t>
            </a:r>
          </a:p>
        </p:txBody>
      </p:sp>
      <p:graphicFrame>
        <p:nvGraphicFramePr>
          <p:cNvPr id="4" name="Symbol zastępczy zawartości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37307533"/>
              </p:ext>
            </p:extLst>
          </p:nvPr>
        </p:nvGraphicFramePr>
        <p:xfrm>
          <a:off x="2151857" y="1494532"/>
          <a:ext cx="7886699" cy="1173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10648827"/>
              </p:ext>
            </p:extLst>
          </p:nvPr>
        </p:nvGraphicFramePr>
        <p:xfrm>
          <a:off x="2121921" y="2667815"/>
          <a:ext cx="7886700" cy="3651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277428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Impa</a:t>
            </a:r>
            <a:r>
              <a:rPr lang="pl-PL" dirty="0" smtClean="0"/>
              <a:t>c</a:t>
            </a:r>
            <a:r>
              <a:rPr lang="en-GB" dirty="0" smtClean="0"/>
              <a:t>t </a:t>
            </a:r>
            <a:r>
              <a:rPr lang="en-GB" dirty="0"/>
              <a:t>of the Cohesion Policy on investment rate in </a:t>
            </a:r>
            <a:r>
              <a:rPr lang="en-GB" dirty="0" smtClean="0"/>
              <a:t>Poland</a:t>
            </a:r>
            <a:r>
              <a:rPr lang="pl-PL" dirty="0" smtClean="0"/>
              <a:t>,</a:t>
            </a:r>
            <a:r>
              <a:rPr lang="en-GB" dirty="0" smtClean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GB" dirty="0" smtClean="0"/>
              <a:t>in </a:t>
            </a:r>
            <a:r>
              <a:rPr lang="en-GB" dirty="0"/>
              <a:t>the period 2004-18</a:t>
            </a:r>
          </a:p>
        </p:txBody>
      </p:sp>
      <p:graphicFrame>
        <p:nvGraphicFramePr>
          <p:cNvPr id="4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4059432"/>
              </p:ext>
            </p:extLst>
          </p:nvPr>
        </p:nvGraphicFramePr>
        <p:xfrm>
          <a:off x="609520" y="1494533"/>
          <a:ext cx="4837613" cy="18722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3135173446"/>
              </p:ext>
            </p:extLst>
          </p:nvPr>
        </p:nvGraphicFramePr>
        <p:xfrm>
          <a:off x="636176" y="3366740"/>
          <a:ext cx="4810958" cy="29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64" b="1800"/>
          <a:stretch/>
        </p:blipFill>
        <p:spPr>
          <a:xfrm>
            <a:off x="6887294" y="1271029"/>
            <a:ext cx="4680520" cy="5083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91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Impact of the Cohesion Policy on the employment rate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GB" dirty="0" smtClean="0"/>
              <a:t>(</a:t>
            </a:r>
            <a:r>
              <a:rPr lang="en-GB" dirty="0"/>
              <a:t>people aged 20-64 years) in </a:t>
            </a:r>
            <a:r>
              <a:rPr lang="en-GB" dirty="0" smtClean="0"/>
              <a:t>Poland</a:t>
            </a:r>
            <a:r>
              <a:rPr lang="pl-PL" dirty="0" smtClean="0"/>
              <a:t>,</a:t>
            </a:r>
            <a:r>
              <a:rPr lang="en-GB" dirty="0" smtClean="0"/>
              <a:t> </a:t>
            </a:r>
            <a:r>
              <a:rPr lang="en-GB" dirty="0"/>
              <a:t>in the period 2004-2018</a:t>
            </a:r>
          </a:p>
        </p:txBody>
      </p:sp>
      <p:graphicFrame>
        <p:nvGraphicFramePr>
          <p:cNvPr id="5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5026709"/>
              </p:ext>
            </p:extLst>
          </p:nvPr>
        </p:nvGraphicFramePr>
        <p:xfrm>
          <a:off x="628651" y="1449619"/>
          <a:ext cx="5034507" cy="1998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Wykres 5"/>
          <p:cNvGraphicFramePr/>
          <p:nvPr>
            <p:extLst>
              <p:ext uri="{D42A27DB-BD31-4B8C-83A1-F6EECF244321}">
                <p14:modId xmlns:p14="http://schemas.microsoft.com/office/powerpoint/2010/main" val="2947874150"/>
              </p:ext>
            </p:extLst>
          </p:nvPr>
        </p:nvGraphicFramePr>
        <p:xfrm>
          <a:off x="628650" y="3447817"/>
          <a:ext cx="5034507" cy="28712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26"/>
          <a:stretch/>
        </p:blipFill>
        <p:spPr>
          <a:xfrm>
            <a:off x="6599262" y="1350516"/>
            <a:ext cx="4896544" cy="507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29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Impact of the Cohesion Policy on the </a:t>
            </a:r>
            <a:r>
              <a:rPr lang="en-GB" dirty="0" err="1" smtClean="0"/>
              <a:t>employem</a:t>
            </a:r>
            <a:r>
              <a:rPr lang="cs-CZ" dirty="0" smtClean="0"/>
              <a:t>e</a:t>
            </a:r>
            <a:r>
              <a:rPr lang="en-GB" dirty="0" err="1" smtClean="0"/>
              <a:t>nt</a:t>
            </a:r>
            <a:r>
              <a:rPr lang="en-GB" dirty="0" smtClean="0"/>
              <a:t> </a:t>
            </a:r>
            <a:r>
              <a:rPr lang="en-GB" dirty="0"/>
              <a:t>rate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GB" dirty="0" smtClean="0"/>
              <a:t>(</a:t>
            </a:r>
            <a:r>
              <a:rPr lang="en-GB" dirty="0"/>
              <a:t>people aged 20-64) in </a:t>
            </a:r>
            <a:r>
              <a:rPr lang="en-GB" dirty="0" err="1"/>
              <a:t>voivodeship</a:t>
            </a:r>
            <a:r>
              <a:rPr lang="en-GB" dirty="0"/>
              <a:t>, in the period 2004-2018</a:t>
            </a:r>
          </a:p>
        </p:txBody>
      </p:sp>
      <p:graphicFrame>
        <p:nvGraphicFramePr>
          <p:cNvPr id="4" name="Symbol zastępczy zawartości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6178327"/>
              </p:ext>
            </p:extLst>
          </p:nvPr>
        </p:nvGraphicFramePr>
        <p:xfrm>
          <a:off x="2151857" y="1422524"/>
          <a:ext cx="7886699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Symbol zastępczy zawartości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64011400"/>
              </p:ext>
            </p:extLst>
          </p:nvPr>
        </p:nvGraphicFramePr>
        <p:xfrm>
          <a:off x="1835696" y="2797382"/>
          <a:ext cx="8202860" cy="34570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3018774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Impact </a:t>
            </a:r>
            <a:r>
              <a:rPr lang="en-GB" dirty="0"/>
              <a:t>of the Cohesion Policy on </a:t>
            </a:r>
            <a:r>
              <a:rPr lang="pl-PL" dirty="0"/>
              <a:t>u</a:t>
            </a:r>
            <a:r>
              <a:rPr lang="en-GB" dirty="0" err="1" smtClean="0"/>
              <a:t>nempl</a:t>
            </a:r>
            <a:r>
              <a:rPr lang="cs-CZ" smtClean="0"/>
              <a:t>o</a:t>
            </a:r>
            <a:r>
              <a:rPr lang="en-GB" smtClean="0"/>
              <a:t>yment</a:t>
            </a:r>
            <a:r>
              <a:rPr lang="en-GB" dirty="0" smtClean="0"/>
              <a:t> </a:t>
            </a:r>
            <a:r>
              <a:rPr lang="en-GB" dirty="0"/>
              <a:t>rate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GB" dirty="0" smtClean="0"/>
              <a:t>in </a:t>
            </a:r>
            <a:r>
              <a:rPr lang="en-GB" dirty="0"/>
              <a:t>Poland in the period 2004-2018</a:t>
            </a:r>
          </a:p>
        </p:txBody>
      </p:sp>
      <p:graphicFrame>
        <p:nvGraphicFramePr>
          <p:cNvPr id="5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32735272"/>
              </p:ext>
            </p:extLst>
          </p:nvPr>
        </p:nvGraphicFramePr>
        <p:xfrm>
          <a:off x="628650" y="1550714"/>
          <a:ext cx="5178523" cy="17440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Wykres 5"/>
          <p:cNvGraphicFramePr/>
          <p:nvPr>
            <p:extLst>
              <p:ext uri="{D42A27DB-BD31-4B8C-83A1-F6EECF244321}">
                <p14:modId xmlns:p14="http://schemas.microsoft.com/office/powerpoint/2010/main" val="418842790"/>
              </p:ext>
            </p:extLst>
          </p:nvPr>
        </p:nvGraphicFramePr>
        <p:xfrm>
          <a:off x="628650" y="3366740"/>
          <a:ext cx="4890491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26"/>
          <a:stretch/>
        </p:blipFill>
        <p:spPr>
          <a:xfrm>
            <a:off x="6599262" y="1350516"/>
            <a:ext cx="4824536" cy="499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75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Impact of the Cohesion Policy on the unemployment rate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GB" dirty="0" smtClean="0"/>
              <a:t>in </a:t>
            </a:r>
            <a:r>
              <a:rPr lang="en-GB" dirty="0" err="1"/>
              <a:t>voivodeships</a:t>
            </a:r>
            <a:r>
              <a:rPr lang="en-GB" dirty="0"/>
              <a:t> in the years 2004-2018</a:t>
            </a:r>
          </a:p>
        </p:txBody>
      </p:sp>
      <p:graphicFrame>
        <p:nvGraphicFramePr>
          <p:cNvPr id="4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0519420"/>
              </p:ext>
            </p:extLst>
          </p:nvPr>
        </p:nvGraphicFramePr>
        <p:xfrm>
          <a:off x="1990750" y="2574652"/>
          <a:ext cx="788670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Symbol zastępczy zawartości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5906483"/>
              </p:ext>
            </p:extLst>
          </p:nvPr>
        </p:nvGraphicFramePr>
        <p:xfrm>
          <a:off x="1810731" y="1401369"/>
          <a:ext cx="8568952" cy="1173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1414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Impact of the Cohesion Policy on </a:t>
            </a:r>
            <a:r>
              <a:rPr lang="en-GB" dirty="0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households</a:t>
            </a:r>
            <a:r>
              <a:rPr lang="en-GB" dirty="0" smtClean="0"/>
              <a:t> </a:t>
            </a:r>
            <a:r>
              <a:rPr lang="en-GB" dirty="0"/>
              <a:t>gross per capita income </a:t>
            </a:r>
            <a:r>
              <a:rPr lang="en-GB" dirty="0" smtClean="0"/>
              <a:t>in </a:t>
            </a:r>
            <a:r>
              <a:rPr lang="en-GB" dirty="0"/>
              <a:t>Poland, in the period 2004-2017</a:t>
            </a:r>
          </a:p>
        </p:txBody>
      </p:sp>
      <p:graphicFrame>
        <p:nvGraphicFramePr>
          <p:cNvPr id="5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6831151"/>
              </p:ext>
            </p:extLst>
          </p:nvPr>
        </p:nvGraphicFramePr>
        <p:xfrm>
          <a:off x="694606" y="1437108"/>
          <a:ext cx="4824536" cy="1569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Wykres 5"/>
          <p:cNvGraphicFramePr/>
          <p:nvPr>
            <p:extLst>
              <p:ext uri="{D42A27DB-BD31-4B8C-83A1-F6EECF244321}">
                <p14:modId xmlns:p14="http://schemas.microsoft.com/office/powerpoint/2010/main" val="1085484222"/>
              </p:ext>
            </p:extLst>
          </p:nvPr>
        </p:nvGraphicFramePr>
        <p:xfrm>
          <a:off x="628650" y="3150716"/>
          <a:ext cx="4890492" cy="3207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649"/>
          <a:stretch/>
        </p:blipFill>
        <p:spPr>
          <a:xfrm>
            <a:off x="6527254" y="1344316"/>
            <a:ext cx="4801496" cy="502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7167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l-PL" altLang="pl-PL" sz="2800" dirty="0" err="1" smtClean="0"/>
              <a:t>Impact</a:t>
            </a:r>
            <a:r>
              <a:rPr lang="pl-PL" altLang="pl-PL" sz="2800" dirty="0" smtClean="0"/>
              <a:t> </a:t>
            </a:r>
            <a:r>
              <a:rPr lang="pl-PL" altLang="pl-PL" sz="2800" dirty="0"/>
              <a:t>of the </a:t>
            </a:r>
            <a:r>
              <a:rPr lang="pl-PL" altLang="pl-PL" sz="2800" dirty="0" err="1"/>
              <a:t>Cohesion</a:t>
            </a:r>
            <a:r>
              <a:rPr lang="pl-PL" altLang="pl-PL" sz="2800" dirty="0"/>
              <a:t> Policy on the </a:t>
            </a:r>
            <a:r>
              <a:rPr lang="pl-PL" altLang="pl-PL" sz="2800" dirty="0" err="1"/>
              <a:t>result</a:t>
            </a:r>
            <a:r>
              <a:rPr lang="pl-PL" altLang="pl-PL" sz="2800" dirty="0"/>
              <a:t> of the </a:t>
            </a:r>
            <a:r>
              <a:rPr lang="pl-PL" altLang="pl-PL" sz="2800" dirty="0" err="1"/>
              <a:t>sector</a:t>
            </a:r>
            <a:r>
              <a:rPr lang="pl-PL" altLang="pl-PL" sz="2800" dirty="0"/>
              <a:t> of </a:t>
            </a:r>
            <a:r>
              <a:rPr lang="pl-PL" altLang="pl-PL" sz="2800" dirty="0" err="1"/>
              <a:t>government</a:t>
            </a:r>
            <a:r>
              <a:rPr lang="pl-PL" altLang="pl-PL" sz="2800" dirty="0"/>
              <a:t> and </a:t>
            </a:r>
            <a:r>
              <a:rPr lang="pl-PL" altLang="pl-PL" sz="2800" dirty="0" err="1"/>
              <a:t>self-government</a:t>
            </a:r>
            <a:r>
              <a:rPr lang="pl-PL" altLang="pl-PL" sz="2800" dirty="0"/>
              <a:t> </a:t>
            </a:r>
            <a:r>
              <a:rPr lang="pl-PL" altLang="pl-PL" sz="2800" dirty="0" err="1"/>
              <a:t>institutions</a:t>
            </a:r>
            <a:r>
              <a:rPr lang="pl-PL" altLang="pl-PL" sz="2800" dirty="0"/>
              <a:t> in Poland, in the </a:t>
            </a:r>
            <a:r>
              <a:rPr lang="pl-PL" altLang="pl-PL" sz="2800" dirty="0" err="1"/>
              <a:t>years</a:t>
            </a:r>
            <a:r>
              <a:rPr lang="pl-PL" altLang="pl-PL" sz="2800" dirty="0"/>
              <a:t> 2004-2018</a:t>
            </a:r>
            <a:endParaRPr lang="en-GB" sz="2800" dirty="0"/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88553869"/>
              </p:ext>
            </p:extLst>
          </p:nvPr>
        </p:nvGraphicFramePr>
        <p:xfrm>
          <a:off x="615081" y="3255929"/>
          <a:ext cx="5172963" cy="3121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Symbol zastępczy zawartości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92810382"/>
              </p:ext>
            </p:extLst>
          </p:nvPr>
        </p:nvGraphicFramePr>
        <p:xfrm>
          <a:off x="609521" y="1494532"/>
          <a:ext cx="5178524" cy="17293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649"/>
          <a:stretch/>
        </p:blipFill>
        <p:spPr>
          <a:xfrm>
            <a:off x="6815286" y="1422524"/>
            <a:ext cx="4664152" cy="488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932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Impact of the Cohesion Policy on the public debt in Poland,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GB" dirty="0" smtClean="0"/>
              <a:t>in </a:t>
            </a:r>
            <a:r>
              <a:rPr lang="en-GB" dirty="0"/>
              <a:t>the years 2004-2018</a:t>
            </a:r>
          </a:p>
        </p:txBody>
      </p:sp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3712782881"/>
              </p:ext>
            </p:extLst>
          </p:nvPr>
        </p:nvGraphicFramePr>
        <p:xfrm>
          <a:off x="628651" y="3179704"/>
          <a:ext cx="4962500" cy="29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Symbol zastępczy zawartości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92958862"/>
              </p:ext>
            </p:extLst>
          </p:nvPr>
        </p:nvGraphicFramePr>
        <p:xfrm>
          <a:off x="628651" y="1516062"/>
          <a:ext cx="4962500" cy="1663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203" b="2410"/>
          <a:stretch/>
        </p:blipFill>
        <p:spPr>
          <a:xfrm>
            <a:off x="6671270" y="1422524"/>
            <a:ext cx="4828159" cy="4828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39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Publications about the Cohesion Policy impact</a:t>
            </a:r>
          </a:p>
        </p:txBody>
      </p:sp>
      <p:graphicFrame>
        <p:nvGraphicFramePr>
          <p:cNvPr id="4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1173517"/>
              </p:ext>
            </p:extLst>
          </p:nvPr>
        </p:nvGraphicFramePr>
        <p:xfrm>
          <a:off x="1342678" y="1566540"/>
          <a:ext cx="9433048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380349576"/>
              </p:ext>
            </p:extLst>
          </p:nvPr>
        </p:nvGraphicFramePr>
        <p:xfrm>
          <a:off x="4006974" y="5166940"/>
          <a:ext cx="4245428" cy="1041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18252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projects pursued to date</a:t>
            </a:r>
          </a:p>
        </p:txBody>
      </p:sp>
      <p:graphicFrame>
        <p:nvGraphicFramePr>
          <p:cNvPr id="4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0850492"/>
              </p:ext>
            </p:extLst>
          </p:nvPr>
        </p:nvGraphicFramePr>
        <p:xfrm>
          <a:off x="1990750" y="1422524"/>
          <a:ext cx="864096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7604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ytuł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Attention</a:t>
            </a:r>
          </a:p>
        </p:txBody>
      </p:sp>
    </p:spTree>
    <p:extLst>
      <p:ext uri="{BB962C8B-B14F-4D97-AF65-F5344CB8AC3E}">
        <p14:creationId xmlns:p14="http://schemas.microsoft.com/office/powerpoint/2010/main" val="360058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09520" y="281187"/>
            <a:ext cx="11462350" cy="925313"/>
          </a:xfrm>
        </p:spPr>
        <p:txBody>
          <a:bodyPr>
            <a:normAutofit fontScale="90000"/>
          </a:bodyPr>
          <a:lstStyle/>
          <a:p>
            <a:r>
              <a:rPr lang="pl-PL" dirty="0" smtClean="0"/>
              <a:t>Evaluation of the </a:t>
            </a:r>
            <a:r>
              <a:rPr lang="pl-PL" dirty="0" err="1" smtClean="0"/>
              <a:t>Impact</a:t>
            </a:r>
            <a:r>
              <a:rPr lang="pl-PL" dirty="0" smtClean="0"/>
              <a:t> of the </a:t>
            </a:r>
            <a:r>
              <a:rPr lang="pl-PL" dirty="0" err="1" smtClean="0"/>
              <a:t>Partnership</a:t>
            </a:r>
            <a:r>
              <a:rPr lang="pl-PL" dirty="0" smtClean="0"/>
              <a:t> Agreement 2014-2020, in the </a:t>
            </a:r>
            <a:r>
              <a:rPr lang="pl-PL" dirty="0"/>
              <a:t>P</a:t>
            </a:r>
            <a:r>
              <a:rPr lang="pl-PL" dirty="0" smtClean="0"/>
              <a:t>eriod 2014-2018</a:t>
            </a:r>
            <a:endParaRPr lang="en-GB" dirty="0"/>
          </a:p>
        </p:txBody>
      </p:sp>
      <p:graphicFrame>
        <p:nvGraphicFramePr>
          <p:cNvPr id="4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8948005"/>
              </p:ext>
            </p:extLst>
          </p:nvPr>
        </p:nvGraphicFramePr>
        <p:xfrm>
          <a:off x="1558702" y="1822391"/>
          <a:ext cx="3934724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Wykres 5"/>
          <p:cNvGraphicFramePr/>
          <p:nvPr>
            <p:extLst>
              <p:ext uri="{D42A27DB-BD31-4B8C-83A1-F6EECF244321}">
                <p14:modId xmlns:p14="http://schemas.microsoft.com/office/powerpoint/2010/main" val="3536543035"/>
              </p:ext>
            </p:extLst>
          </p:nvPr>
        </p:nvGraphicFramePr>
        <p:xfrm>
          <a:off x="6383238" y="1822391"/>
          <a:ext cx="4536504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74787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Cohesion Policy resources engaged in </a:t>
            </a:r>
            <a:r>
              <a:rPr lang="en-GB" dirty="0" smtClean="0"/>
              <a:t>Poland</a:t>
            </a:r>
            <a:r>
              <a:rPr lang="pl-PL" dirty="0" smtClean="0"/>
              <a:t>,</a:t>
            </a:r>
            <a:r>
              <a:rPr lang="en-GB" dirty="0" smtClean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GB" dirty="0" smtClean="0"/>
              <a:t>in </a:t>
            </a:r>
            <a:r>
              <a:rPr lang="en-GB" dirty="0"/>
              <a:t>the period 2004-2018</a:t>
            </a:r>
          </a:p>
        </p:txBody>
      </p:sp>
      <p:graphicFrame>
        <p:nvGraphicFramePr>
          <p:cNvPr id="5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7688700"/>
              </p:ext>
            </p:extLst>
          </p:nvPr>
        </p:nvGraphicFramePr>
        <p:xfrm>
          <a:off x="2151856" y="1494532"/>
          <a:ext cx="8047805" cy="1458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Wykres 5">
            <a:extLst>
              <a:ext uri="{FF2B5EF4-FFF2-40B4-BE49-F238E27FC236}">
                <a16:creationId xmlns:a16="http://schemas.microsoft.com/office/drawing/2014/main" id="{00000000-0008-0000-0500-0000040000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7942575"/>
              </p:ext>
            </p:extLst>
          </p:nvPr>
        </p:nvGraphicFramePr>
        <p:xfrm>
          <a:off x="2151855" y="2952938"/>
          <a:ext cx="8047805" cy="3294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88273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The Cohesion Policy resources engaged in </a:t>
            </a:r>
            <a:r>
              <a:rPr lang="en-GB" dirty="0" smtClean="0"/>
              <a:t>Poland</a:t>
            </a:r>
            <a:r>
              <a:rPr lang="pl-PL" dirty="0" smtClean="0"/>
              <a:t>,</a:t>
            </a:r>
            <a:r>
              <a:rPr lang="en-GB" dirty="0" smtClean="0"/>
              <a:t> </a:t>
            </a:r>
            <a:r>
              <a:rPr lang="pl-PL" dirty="0"/>
              <a:t/>
            </a:r>
            <a:br>
              <a:rPr lang="pl-PL" dirty="0"/>
            </a:br>
            <a:r>
              <a:rPr lang="en-GB" dirty="0"/>
              <a:t>in the period 2004-2018</a:t>
            </a:r>
          </a:p>
        </p:txBody>
      </p:sp>
      <p:graphicFrame>
        <p:nvGraphicFramePr>
          <p:cNvPr id="4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3318585"/>
              </p:ext>
            </p:extLst>
          </p:nvPr>
        </p:nvGraphicFramePr>
        <p:xfrm>
          <a:off x="609521" y="1422524"/>
          <a:ext cx="11102309" cy="844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Obraz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553" y="2142605"/>
            <a:ext cx="5924451" cy="4176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68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Investment </a:t>
            </a:r>
            <a:r>
              <a:rPr lang="en-GB" dirty="0" smtClean="0"/>
              <a:t>outlays </a:t>
            </a:r>
            <a:r>
              <a:rPr lang="en-GB" dirty="0"/>
              <a:t>by financing sources at the level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GB" dirty="0" smtClean="0"/>
              <a:t>of </a:t>
            </a:r>
            <a:r>
              <a:rPr lang="en-GB" dirty="0" err="1"/>
              <a:t>voivodeships</a:t>
            </a:r>
            <a:r>
              <a:rPr lang="en-GB" dirty="0"/>
              <a:t> in 2017</a:t>
            </a:r>
          </a:p>
        </p:txBody>
      </p:sp>
      <p:graphicFrame>
        <p:nvGraphicFramePr>
          <p:cNvPr id="4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7773108"/>
              </p:ext>
            </p:extLst>
          </p:nvPr>
        </p:nvGraphicFramePr>
        <p:xfrm>
          <a:off x="414365" y="1436126"/>
          <a:ext cx="11361684" cy="5760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Obraz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4846" y="2055036"/>
            <a:ext cx="6048672" cy="426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44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Impact of the </a:t>
            </a:r>
            <a:r>
              <a:rPr lang="en-GB" dirty="0" err="1" smtClean="0"/>
              <a:t>Coh</a:t>
            </a:r>
            <a:r>
              <a:rPr lang="pl-PL" dirty="0" smtClean="0"/>
              <a:t>e</a:t>
            </a:r>
            <a:r>
              <a:rPr lang="en-GB" dirty="0" err="1" smtClean="0"/>
              <a:t>sion</a:t>
            </a:r>
            <a:r>
              <a:rPr lang="en-GB" dirty="0" smtClean="0"/>
              <a:t> </a:t>
            </a:r>
            <a:r>
              <a:rPr lang="en-GB" dirty="0"/>
              <a:t>Policy on Poland’s GDP </a:t>
            </a:r>
            <a:r>
              <a:rPr lang="en-GB" dirty="0" smtClean="0"/>
              <a:t>growth</a:t>
            </a:r>
            <a:r>
              <a:rPr lang="pl-PL" dirty="0" smtClean="0"/>
              <a:t>,</a:t>
            </a:r>
            <a:r>
              <a:rPr lang="en-GB" dirty="0" smtClean="0"/>
              <a:t>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GB" dirty="0" smtClean="0"/>
              <a:t>in </a:t>
            </a:r>
            <a:r>
              <a:rPr lang="en-GB" dirty="0"/>
              <a:t>the years 2004-2018</a:t>
            </a:r>
          </a:p>
        </p:txBody>
      </p:sp>
      <p:graphicFrame>
        <p:nvGraphicFramePr>
          <p:cNvPr id="4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81722610"/>
              </p:ext>
            </p:extLst>
          </p:nvPr>
        </p:nvGraphicFramePr>
        <p:xfrm>
          <a:off x="576744" y="1494532"/>
          <a:ext cx="5230430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1925097367"/>
              </p:ext>
            </p:extLst>
          </p:nvPr>
        </p:nvGraphicFramePr>
        <p:xfrm>
          <a:off x="609521" y="3582765"/>
          <a:ext cx="5197653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7" name="Obraz 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9133" y="1494532"/>
            <a:ext cx="4832685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43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Impact of the Cohesion Policy on the GPD per capita (at PPS) </a:t>
            </a:r>
            <a:r>
              <a:rPr lang="pl-PL" dirty="0" smtClean="0"/>
              <a:t/>
            </a:r>
            <a:br>
              <a:rPr lang="pl-PL" dirty="0" smtClean="0"/>
            </a:br>
            <a:r>
              <a:rPr lang="en-GB" dirty="0" smtClean="0"/>
              <a:t>in </a:t>
            </a:r>
            <a:r>
              <a:rPr lang="en-GB" dirty="0"/>
              <a:t>relation to the EU average, the 2004-2018 period</a:t>
            </a:r>
          </a:p>
        </p:txBody>
      </p:sp>
      <p:graphicFrame>
        <p:nvGraphicFramePr>
          <p:cNvPr id="4" name="Symbol zastępczy zawartośc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03937299"/>
              </p:ext>
            </p:extLst>
          </p:nvPr>
        </p:nvGraphicFramePr>
        <p:xfrm>
          <a:off x="766614" y="1494532"/>
          <a:ext cx="4752528" cy="2088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Wykres 4"/>
          <p:cNvGraphicFramePr/>
          <p:nvPr>
            <p:extLst>
              <p:ext uri="{D42A27DB-BD31-4B8C-83A1-F6EECF244321}">
                <p14:modId xmlns:p14="http://schemas.microsoft.com/office/powerpoint/2010/main" val="3110347580"/>
              </p:ext>
            </p:extLst>
          </p:nvPr>
        </p:nvGraphicFramePr>
        <p:xfrm>
          <a:off x="628650" y="3654771"/>
          <a:ext cx="4890492" cy="26893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pic>
        <p:nvPicPr>
          <p:cNvPr id="7" name="Obraz 6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926"/>
          <a:stretch/>
        </p:blipFill>
        <p:spPr>
          <a:xfrm>
            <a:off x="6599262" y="1422525"/>
            <a:ext cx="4752528" cy="492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355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dirty="0"/>
              <a:t>Impact of the Cohesion Policy on the GDP per capita (in PPS) </a:t>
            </a:r>
            <a:r>
              <a:rPr lang="en-GB" sz="2800" dirty="0" smtClean="0"/>
              <a:t>in relation </a:t>
            </a:r>
            <a:r>
              <a:rPr lang="en-GB" sz="2800" dirty="0"/>
              <a:t>to the EU-28 average - at the level of </a:t>
            </a:r>
            <a:r>
              <a:rPr lang="en-GB" sz="2800" dirty="0" err="1" smtClean="0"/>
              <a:t>voivodeships</a:t>
            </a:r>
            <a:r>
              <a:rPr lang="pl-PL" sz="2800" dirty="0" smtClean="0"/>
              <a:t>,</a:t>
            </a:r>
            <a:r>
              <a:rPr lang="en-GB" sz="2800" dirty="0" smtClean="0"/>
              <a:t> </a:t>
            </a:r>
            <a:r>
              <a:rPr lang="en-GB" sz="2800" dirty="0"/>
              <a:t>in the years 2004-17</a:t>
            </a:r>
          </a:p>
        </p:txBody>
      </p:sp>
      <p:graphicFrame>
        <p:nvGraphicFramePr>
          <p:cNvPr id="4" name="Symbol zastępczy zawartości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3798860"/>
              </p:ext>
            </p:extLst>
          </p:nvPr>
        </p:nvGraphicFramePr>
        <p:xfrm>
          <a:off x="2062758" y="1422524"/>
          <a:ext cx="7886699" cy="11732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Symbol zastępczy zawartości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2938600"/>
              </p:ext>
            </p:extLst>
          </p:nvPr>
        </p:nvGraphicFramePr>
        <p:xfrm>
          <a:off x="1846734" y="2595807"/>
          <a:ext cx="7886700" cy="3723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110003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Šablona v03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šablona nok V_04</Template>
  <TotalTime>443</TotalTime>
  <Words>1784</Words>
  <Application>Microsoft Office PowerPoint</Application>
  <PresentationFormat>Vlastní</PresentationFormat>
  <Paragraphs>184</Paragraphs>
  <Slides>20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4" baseType="lpstr">
      <vt:lpstr>Arial</vt:lpstr>
      <vt:lpstr>Arial Narrow</vt:lpstr>
      <vt:lpstr>Calibri</vt:lpstr>
      <vt:lpstr>Šablona v03</vt:lpstr>
      <vt:lpstr>IMPACT OF THE COHESION POLICY IMPLEMENTATION  IN POLAND ON THE DEVELOPMENT OF SELECTED MACROECONOMIC INDICATORS AT THE NATIONAL  AND REGIONAL LEVEL - BASED ON A QUANTITATIVE  ECONOMIC MODEL</vt:lpstr>
      <vt:lpstr>Research projects pursued to date</vt:lpstr>
      <vt:lpstr>Evaluation of the Impact of the Partnership Agreement 2014-2020, in the Period 2014-2018</vt:lpstr>
      <vt:lpstr>The Cohesion Policy resources engaged in Poland,  in the period 2004-2018</vt:lpstr>
      <vt:lpstr>The Cohesion Policy resources engaged in Poland,  in the period 2004-2018</vt:lpstr>
      <vt:lpstr>Investment outlays by financing sources at the level  of voivodeships in 2017</vt:lpstr>
      <vt:lpstr>Impact of the Cohesion Policy on Poland’s GDP growth,  in the years 2004-2018</vt:lpstr>
      <vt:lpstr>Impact of the Cohesion Policy on the GPD per capita (at PPS)  in relation to the EU average, the 2004-2018 period</vt:lpstr>
      <vt:lpstr>Impact of the Cohesion Policy on the GDP per capita (in PPS) in relation to the EU-28 average - at the level of voivodeships, in the years 2004-17</vt:lpstr>
      <vt:lpstr>Impact of the Cohesion Policy on the real GDP growth  in voivodeships in the period 2004-2017</vt:lpstr>
      <vt:lpstr>Impact of the Cohesion Policy on investment rate in Poland,  in the period 2004-18</vt:lpstr>
      <vt:lpstr>Impact of the Cohesion Policy on the employment rate  (people aged 20-64 years) in Poland, in the period 2004-2018</vt:lpstr>
      <vt:lpstr>Impact of the Cohesion Policy on the employement rate  (people aged 20-64) in voivodeship, in the period 2004-2018</vt:lpstr>
      <vt:lpstr>Impact of the Cohesion Policy on unemployment rate  in Poland in the period 2004-2018</vt:lpstr>
      <vt:lpstr>Impact of the Cohesion Policy on the unemployment rate  in voivodeships in the years 2004-2018</vt:lpstr>
      <vt:lpstr>Impact of the Cohesion Policy on the households gross per capita income in Poland, in the period 2004-2017</vt:lpstr>
      <vt:lpstr>Impact of the Cohesion Policy on the result of the sector of government and self-government institutions in Poland, in the years 2004-2018</vt:lpstr>
      <vt:lpstr>Impact of the Cohesion Policy on the public debt in Poland,  in the years 2004-2018</vt:lpstr>
      <vt:lpstr>Publications about the Cohesion Policy impact</vt:lpstr>
      <vt:lpstr>Thank You for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Václav Zemek</dc:creator>
  <cp:lastModifiedBy>uzivatel</cp:lastModifiedBy>
  <cp:revision>67</cp:revision>
  <cp:lastPrinted>2019-10-22T10:02:40Z</cp:lastPrinted>
  <dcterms:created xsi:type="dcterms:W3CDTF">2016-10-27T13:52:08Z</dcterms:created>
  <dcterms:modified xsi:type="dcterms:W3CDTF">2019-10-24T10:59:57Z</dcterms:modified>
</cp:coreProperties>
</file>